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59" r:id="rId4"/>
    <p:sldId id="286" r:id="rId5"/>
    <p:sldId id="287" r:id="rId6"/>
    <p:sldId id="291" r:id="rId7"/>
    <p:sldId id="260" r:id="rId8"/>
    <p:sldId id="274" r:id="rId9"/>
    <p:sldId id="289" r:id="rId10"/>
    <p:sldId id="303" r:id="rId11"/>
    <p:sldId id="261" r:id="rId12"/>
    <p:sldId id="294" r:id="rId13"/>
    <p:sldId id="306" r:id="rId14"/>
    <p:sldId id="307" r:id="rId15"/>
    <p:sldId id="278" r:id="rId16"/>
    <p:sldId id="276" r:id="rId17"/>
    <p:sldId id="280" r:id="rId18"/>
    <p:sldId id="297" r:id="rId19"/>
    <p:sldId id="308" r:id="rId20"/>
    <p:sldId id="309" r:id="rId21"/>
    <p:sldId id="298" r:id="rId22"/>
    <p:sldId id="262" r:id="rId23"/>
    <p:sldId id="304"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D54"/>
    <a:srgbClr val="AAABAB"/>
    <a:srgbClr val="A5A5A5"/>
    <a:srgbClr val="8497B0"/>
    <a:srgbClr val="FFFFFF"/>
    <a:srgbClr val="595959"/>
    <a:srgbClr val="7F7F7F"/>
    <a:srgbClr val="474747"/>
    <a:srgbClr val="999999"/>
    <a:srgbClr val="ACA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77913" autoAdjust="0"/>
  </p:normalViewPr>
  <p:slideViewPr>
    <p:cSldViewPr snapToGrid="0">
      <p:cViewPr varScale="1">
        <p:scale>
          <a:sx n="99" d="100"/>
          <a:sy n="99" d="100"/>
        </p:scale>
        <p:origin x="9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7A195-25D9-48DF-B639-5B24D2B00AE8}" type="datetimeFigureOut">
              <a:rPr lang="zh-CN" altLang="en-US" smtClean="0"/>
              <a:t>2020/12/29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7584D-8746-4D72-BA3A-5A81C8B5466D}" type="slidenum">
              <a:rPr lang="zh-CN" altLang="en-US" smtClean="0"/>
              <a:t>‹#›</a:t>
            </a:fld>
            <a:endParaRPr lang="zh-CN" altLang="en-US"/>
          </a:p>
        </p:txBody>
      </p:sp>
    </p:spTree>
    <p:extLst>
      <p:ext uri="{BB962C8B-B14F-4D97-AF65-F5344CB8AC3E}">
        <p14:creationId xmlns:p14="http://schemas.microsoft.com/office/powerpoint/2010/main" val="892262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200" kern="1200" dirty="0">
                <a:solidFill>
                  <a:schemeClr val="tx1"/>
                </a:solidFill>
                <a:effectLst/>
                <a:latin typeface="+mn-lt"/>
                <a:ea typeface="+mn-ea"/>
                <a:cs typeface="+mn-cs"/>
              </a:rPr>
              <a:t>The topic we're going to talk about is Deep Painterly Harmonization. </a:t>
            </a:r>
            <a:r>
              <a:rPr lang="en-US" altLang="zh-TW" sz="1200" kern="1200" dirty="0">
                <a:solidFill>
                  <a:schemeClr val="tx1"/>
                </a:solidFill>
                <a:effectLst/>
                <a:latin typeface="+mn-lt"/>
                <a:ea typeface="+mn-ea"/>
                <a:cs typeface="+mn-cs"/>
              </a:rPr>
              <a:t>This is a kind of style transfer</a:t>
            </a:r>
            <a:endParaRPr lang="zh-TW" altLang="zh-TW"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897584D-8746-4D72-BA3A-5A81C8B5466D}" type="slidenum">
              <a:rPr lang="zh-CN" altLang="en-US" smtClean="0"/>
              <a:t>1</a:t>
            </a:fld>
            <a:endParaRPr lang="zh-CN" altLang="en-US"/>
          </a:p>
        </p:txBody>
      </p:sp>
    </p:spTree>
    <p:extLst>
      <p:ext uri="{BB962C8B-B14F-4D97-AF65-F5344CB8AC3E}">
        <p14:creationId xmlns:p14="http://schemas.microsoft.com/office/powerpoint/2010/main" val="3928658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897584D-8746-4D72-BA3A-5A81C8B5466D}" type="slidenum">
              <a:rPr lang="zh-CN" altLang="en-US" smtClean="0"/>
              <a:t>10</a:t>
            </a:fld>
            <a:endParaRPr lang="zh-CN" altLang="en-US"/>
          </a:p>
        </p:txBody>
      </p:sp>
    </p:spTree>
    <p:extLst>
      <p:ext uri="{BB962C8B-B14F-4D97-AF65-F5344CB8AC3E}">
        <p14:creationId xmlns:p14="http://schemas.microsoft.com/office/powerpoint/2010/main" val="878128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Our input are these four picture to do the machine learning</a:t>
            </a:r>
            <a:r>
              <a:rPr lang="zh-TW" altLang="en-US" dirty="0"/>
              <a:t>，</a:t>
            </a:r>
            <a:r>
              <a:rPr lang="en-US" altLang="zh-TW" dirty="0"/>
              <a:t>there are style image </a:t>
            </a:r>
            <a:r>
              <a:rPr lang="zh-TW" altLang="en-US" dirty="0"/>
              <a:t>、</a:t>
            </a:r>
            <a:r>
              <a:rPr lang="en-US" altLang="zh-TW" dirty="0"/>
              <a:t>mask image </a:t>
            </a:r>
            <a:r>
              <a:rPr lang="zh-TW" altLang="en-US" dirty="0"/>
              <a:t>、</a:t>
            </a:r>
            <a:r>
              <a:rPr lang="en-US" altLang="zh-TW" dirty="0"/>
              <a:t>dilatation image ,content image</a:t>
            </a:r>
          </a:p>
          <a:p>
            <a:endParaRPr lang="zh-TW" altLang="en-US" dirty="0"/>
          </a:p>
        </p:txBody>
      </p:sp>
      <p:sp>
        <p:nvSpPr>
          <p:cNvPr id="4" name="投影片編號版面配置區 3"/>
          <p:cNvSpPr>
            <a:spLocks noGrp="1"/>
          </p:cNvSpPr>
          <p:nvPr>
            <p:ph type="sldNum" sz="quarter" idx="5"/>
          </p:nvPr>
        </p:nvSpPr>
        <p:spPr/>
        <p:txBody>
          <a:bodyPr/>
          <a:lstStyle/>
          <a:p>
            <a:fld id="{6897584D-8746-4D72-BA3A-5A81C8B5466D}" type="slidenum">
              <a:rPr lang="zh-CN" altLang="en-US" smtClean="0"/>
              <a:t>11</a:t>
            </a:fld>
            <a:endParaRPr lang="zh-CN" altLang="en-US"/>
          </a:p>
        </p:txBody>
      </p:sp>
    </p:spTree>
    <p:extLst>
      <p:ext uri="{BB962C8B-B14F-4D97-AF65-F5344CB8AC3E}">
        <p14:creationId xmlns:p14="http://schemas.microsoft.com/office/powerpoint/2010/main" val="3947428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953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sz="1200" b="1" kern="1200" dirty="0">
                <a:solidFill>
                  <a:schemeClr val="tx1"/>
                </a:solidFill>
                <a:effectLst/>
                <a:latin typeface="+mn-lt"/>
                <a:ea typeface="+mn-ea"/>
                <a:cs typeface="+mn-cs"/>
              </a:rPr>
              <a:t>We  will propose to make two different phases, The first one will focus more on the general style,   The input is the content picture for phase 1, the result of this first stage for phase 2. In both cases, we'll compute the results of the convolutional layers for the content picture and the style picture at first, compare them to calculate a loss from that and  compute the gradients of this loss and use them to get a better input</a:t>
            </a:r>
            <a:endParaRPr lang="en"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6897584D-8746-4D72-BA3A-5A81C8B5466D}" type="slidenum">
              <a:rPr lang="zh-CN" altLang="en-US" smtClean="0"/>
              <a:t>13</a:t>
            </a:fld>
            <a:endParaRPr lang="zh-CN" altLang="en-US"/>
          </a:p>
        </p:txBody>
      </p:sp>
    </p:spTree>
    <p:extLst>
      <p:ext uri="{BB962C8B-B14F-4D97-AF65-F5344CB8AC3E}">
        <p14:creationId xmlns:p14="http://schemas.microsoft.com/office/powerpoint/2010/main" val="1050849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TW" sz="1200" b="1" kern="1200" dirty="0">
                <a:solidFill>
                  <a:schemeClr val="tx1"/>
                </a:solidFill>
                <a:effectLst/>
                <a:latin typeface="+mn-lt"/>
                <a:ea typeface="+mn-ea"/>
                <a:cs typeface="+mn-cs"/>
              </a:rPr>
              <a:t>In this page , we will introduce five Loss function  for calculate image process of loss </a:t>
            </a:r>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First  : Content Loss. : Measures the difference between input and the content image</a:t>
            </a: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a:t>
            </a: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Second :  Style Loss : Measures the difference between  input and the style image</a:t>
            </a:r>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Third :  Cosine similarity  Measure how much two patches look alike</a:t>
            </a:r>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Fourth : Gram matrices  Take the mean-squared error to give  the style loss</a:t>
            </a:r>
          </a:p>
          <a:p>
            <a:endParaRPr lang="en" altLang="zh-TW"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sz="1200" b="1" kern="1200" dirty="0">
                <a:solidFill>
                  <a:schemeClr val="tx1"/>
                </a:solidFill>
                <a:effectLst/>
                <a:latin typeface="+mn-lt"/>
                <a:ea typeface="+mn-ea"/>
                <a:cs typeface="+mn-cs"/>
              </a:rPr>
              <a:t>Five content Loss plus  one hundred Total Loss</a:t>
            </a:r>
            <a:endParaRPr lang="en" altLang="zh-TW" sz="1200" kern="1200" dirty="0">
              <a:solidFill>
                <a:schemeClr val="tx1"/>
              </a:solidFill>
              <a:effectLst/>
              <a:latin typeface="+mn-lt"/>
              <a:ea typeface="+mn-ea"/>
              <a:cs typeface="+mn-cs"/>
            </a:endParaRPr>
          </a:p>
          <a:p>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Fifth :  Final loss of this first stage  is this</a:t>
            </a:r>
            <a:r>
              <a:rPr lang="zh-TW" altLang="en-US" sz="1200" b="1" kern="1200" dirty="0">
                <a:solidFill>
                  <a:schemeClr val="tx1"/>
                </a:solidFill>
                <a:effectLst/>
                <a:latin typeface="+mn-lt"/>
                <a:ea typeface="+mn-ea"/>
                <a:cs typeface="+mn-cs"/>
              </a:rPr>
              <a:t> </a:t>
            </a:r>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C7D8915-0048-44C8-9E6F-FA44878627BF}" type="slidenum">
              <a:rPr lang="zh-CN" altLang="en-US" smtClean="0"/>
              <a:t>14</a:t>
            </a:fld>
            <a:endParaRPr lang="zh-CN" altLang="en-US"/>
          </a:p>
        </p:txBody>
      </p:sp>
    </p:spTree>
    <p:extLst>
      <p:ext uri="{BB962C8B-B14F-4D97-AF65-F5344CB8AC3E}">
        <p14:creationId xmlns:p14="http://schemas.microsoft.com/office/powerpoint/2010/main" val="4218618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1" kern="1200" dirty="0">
                <a:solidFill>
                  <a:schemeClr val="tx1"/>
                </a:solidFill>
                <a:effectLst/>
                <a:latin typeface="+mn-lt"/>
                <a:ea typeface="+mn-ea"/>
                <a:cs typeface="+mn-cs"/>
              </a:rPr>
              <a:t>This is my first pass demo Video:</a:t>
            </a:r>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In this step ,We will defined layer name  and  replace  layer with  layer name , and then we can call </a:t>
            </a:r>
            <a:r>
              <a:rPr lang="en" altLang="zh-TW" sz="1200" b="1" kern="1200" dirty="0" err="1">
                <a:solidFill>
                  <a:schemeClr val="tx1"/>
                </a:solidFill>
                <a:effectLst/>
                <a:latin typeface="+mn-lt"/>
                <a:ea typeface="+mn-ea"/>
                <a:cs typeface="+mn-cs"/>
              </a:rPr>
              <a:t>lt</a:t>
            </a:r>
            <a:r>
              <a:rPr lang="en" altLang="zh-TW" sz="1200" b="1" kern="1200" dirty="0">
                <a:solidFill>
                  <a:schemeClr val="tx1"/>
                </a:solidFill>
                <a:effectLst/>
                <a:latin typeface="+mn-lt"/>
                <a:ea typeface="+mn-ea"/>
                <a:cs typeface="+mn-cs"/>
              </a:rPr>
              <a:t>   in this model </a:t>
            </a:r>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The Step , we can launch the training ,total run 1000 times , Every one hundred print total loss  style Loss  and content loss</a:t>
            </a:r>
            <a:endParaRPr lang="en" altLang="zh-TW" sz="1200" kern="1200" dirty="0">
              <a:solidFill>
                <a:schemeClr val="tx1"/>
              </a:solidFill>
              <a:effectLst/>
              <a:latin typeface="+mn-lt"/>
              <a:ea typeface="+mn-ea"/>
              <a:cs typeface="+mn-cs"/>
            </a:endParaRPr>
          </a:p>
          <a:p>
            <a:endParaRPr kumimoji="1" lang="zh-TW" altLang="en-US" dirty="0"/>
          </a:p>
        </p:txBody>
      </p:sp>
      <p:sp>
        <p:nvSpPr>
          <p:cNvPr id="4" name="投影片編號版面配置區 3"/>
          <p:cNvSpPr>
            <a:spLocks noGrp="1"/>
          </p:cNvSpPr>
          <p:nvPr>
            <p:ph type="sldNum" sz="quarter" idx="5"/>
          </p:nvPr>
        </p:nvSpPr>
        <p:spPr/>
        <p:txBody>
          <a:bodyPr/>
          <a:lstStyle/>
          <a:p>
            <a:fld id="{6897584D-8746-4D72-BA3A-5A81C8B5466D}" type="slidenum">
              <a:rPr lang="zh-CN" altLang="en-US" smtClean="0"/>
              <a:t>15</a:t>
            </a:fld>
            <a:endParaRPr lang="zh-CN" altLang="en-US"/>
          </a:p>
        </p:txBody>
      </p:sp>
    </p:spTree>
    <p:extLst>
      <p:ext uri="{BB962C8B-B14F-4D97-AF65-F5344CB8AC3E}">
        <p14:creationId xmlns:p14="http://schemas.microsoft.com/office/powerpoint/2010/main" val="2357090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1" kern="1200" dirty="0">
                <a:solidFill>
                  <a:schemeClr val="tx1"/>
                </a:solidFill>
                <a:effectLst/>
                <a:latin typeface="+mn-lt"/>
                <a:ea typeface="+mn-ea"/>
                <a:cs typeface="+mn-cs"/>
              </a:rPr>
              <a:t>The second phase will focus smoothening the edges that could have appeared during the first part</a:t>
            </a:r>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 First we  use this time the convolutional layers number 1, 2, 3 and 4 for the style loss (and take the mean of them), and the fourth convolutional layer for the content loss. To add more details to the final output, they also consider two more losses. The first one, the Total Variation loss, just sums the difference between adjacent pixel values, which will insure the result is smoother</a:t>
            </a:r>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Second pass we  apply a mask with n1 elements for the style features and a mask with n2 elements for the input features we compute the gram matrix of the style features, the square root will disappear and we will multiply the result by n2/n1, which is a way to resize this sum of n1 elements to a sum of n2 elements  At the end, those four losses are summed with some weights to give the final loss of the second stage is this</a:t>
            </a:r>
          </a:p>
          <a:p>
            <a:endParaRPr lang="en" altLang="zh-TW" sz="1200" b="1" kern="1200" dirty="0">
              <a:solidFill>
                <a:schemeClr val="tx1"/>
              </a:solidFill>
              <a:effectLst/>
              <a:latin typeface="+mn-lt"/>
              <a:ea typeface="+mn-ea"/>
              <a:cs typeface="+mn-cs"/>
            </a:endParaRPr>
          </a:p>
          <a:p>
            <a:endParaRPr lang="en" altLang="zh-TW" sz="1200" b="1"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Content loss plus style weight multiply by style loss plus   Histogram weight multiply by Histogram loss plus Total  variational loss  multiply by  Total  variational weight</a:t>
            </a:r>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Histogram loss  often used to modify a certain photograph with the lightness or shadows of another  , define another loss could help preserve the textures of the style picture</a:t>
            </a:r>
            <a:endParaRPr lang="en" altLang="zh-TW" sz="1200" kern="1200" dirty="0">
              <a:solidFill>
                <a:schemeClr val="tx1"/>
              </a:solidFill>
              <a:effectLst/>
              <a:latin typeface="+mn-lt"/>
              <a:ea typeface="+mn-ea"/>
              <a:cs typeface="+mn-cs"/>
            </a:endParaRPr>
          </a:p>
          <a:p>
            <a:endParaRPr lang="en" altLang="zh-TW" sz="1200" kern="1200" dirty="0">
              <a:solidFill>
                <a:schemeClr val="tx1"/>
              </a:solidFill>
              <a:effectLst/>
              <a:latin typeface="+mn-lt"/>
              <a:ea typeface="+mn-ea"/>
              <a:cs typeface="+mn-cs"/>
            </a:endParaRPr>
          </a:p>
          <a:p>
            <a:endParaRPr kumimoji="1" lang="zh-TW" altLang="en-US" dirty="0"/>
          </a:p>
        </p:txBody>
      </p:sp>
      <p:sp>
        <p:nvSpPr>
          <p:cNvPr id="4" name="投影片編號版面配置區 3"/>
          <p:cNvSpPr>
            <a:spLocks noGrp="1"/>
          </p:cNvSpPr>
          <p:nvPr>
            <p:ph type="sldNum" sz="quarter" idx="5"/>
          </p:nvPr>
        </p:nvSpPr>
        <p:spPr/>
        <p:txBody>
          <a:bodyPr/>
          <a:lstStyle/>
          <a:p>
            <a:fld id="{6897584D-8746-4D72-BA3A-5A81C8B5466D}" type="slidenum">
              <a:rPr lang="zh-CN" altLang="en-US" smtClean="0"/>
              <a:t>16</a:t>
            </a:fld>
            <a:endParaRPr lang="zh-CN" altLang="en-US"/>
          </a:p>
        </p:txBody>
      </p:sp>
    </p:spTree>
    <p:extLst>
      <p:ext uri="{BB962C8B-B14F-4D97-AF65-F5344CB8AC3E}">
        <p14:creationId xmlns:p14="http://schemas.microsoft.com/office/powerpoint/2010/main" val="4063701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1" kern="1200" dirty="0">
                <a:solidFill>
                  <a:schemeClr val="tx1"/>
                </a:solidFill>
                <a:effectLst/>
                <a:latin typeface="+mn-lt"/>
                <a:ea typeface="+mn-ea"/>
                <a:cs typeface="+mn-cs"/>
              </a:rPr>
              <a:t>This is my second pass demo Video:</a:t>
            </a:r>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r>
              <a:rPr lang="en" altLang="zh-TW" sz="1200" b="1" kern="1200" dirty="0">
                <a:solidFill>
                  <a:schemeClr val="tx1"/>
                </a:solidFill>
                <a:effectLst/>
                <a:latin typeface="+mn-lt"/>
                <a:ea typeface="+mn-ea"/>
                <a:cs typeface="+mn-cs"/>
              </a:rPr>
              <a:t> we can get our training to start t, total run 1000 times , Every one hundred print  total loss  style Loss  and content loss histogram Loss and variational loss </a:t>
            </a:r>
            <a:endParaRPr lang="en" altLang="zh-TW" sz="1200" kern="1200" dirty="0">
              <a:solidFill>
                <a:schemeClr val="tx1"/>
              </a:solidFill>
              <a:effectLst/>
              <a:latin typeface="+mn-lt"/>
              <a:ea typeface="+mn-ea"/>
              <a:cs typeface="+mn-cs"/>
            </a:endParaRPr>
          </a:p>
          <a:p>
            <a:br>
              <a:rPr lang="en" altLang="zh-TW" sz="1200" kern="1200" dirty="0">
                <a:solidFill>
                  <a:schemeClr val="tx1"/>
                </a:solidFill>
                <a:effectLst/>
                <a:latin typeface="+mn-lt"/>
                <a:ea typeface="+mn-ea"/>
                <a:cs typeface="+mn-cs"/>
              </a:rPr>
            </a:br>
            <a:endParaRPr lang="en" altLang="zh-TW" sz="1200" kern="1200" dirty="0">
              <a:solidFill>
                <a:schemeClr val="tx1"/>
              </a:solidFill>
              <a:effectLst/>
              <a:latin typeface="+mn-lt"/>
              <a:ea typeface="+mn-ea"/>
              <a:cs typeface="+mn-cs"/>
            </a:endParaRPr>
          </a:p>
          <a:p>
            <a:endParaRPr kumimoji="1" lang="zh-TW" altLang="en-US" dirty="0"/>
          </a:p>
        </p:txBody>
      </p:sp>
      <p:sp>
        <p:nvSpPr>
          <p:cNvPr id="4" name="投影片編號版面配置區 3"/>
          <p:cNvSpPr>
            <a:spLocks noGrp="1"/>
          </p:cNvSpPr>
          <p:nvPr>
            <p:ph type="sldNum" sz="quarter" idx="5"/>
          </p:nvPr>
        </p:nvSpPr>
        <p:spPr/>
        <p:txBody>
          <a:bodyPr/>
          <a:lstStyle/>
          <a:p>
            <a:fld id="{6897584D-8746-4D72-BA3A-5A81C8B5466D}" type="slidenum">
              <a:rPr lang="zh-CN" altLang="en-US" smtClean="0"/>
              <a:t>17</a:t>
            </a:fld>
            <a:endParaRPr lang="zh-CN" altLang="en-US"/>
          </a:p>
        </p:txBody>
      </p:sp>
    </p:spTree>
    <p:extLst>
      <p:ext uri="{BB962C8B-B14F-4D97-AF65-F5344CB8AC3E}">
        <p14:creationId xmlns:p14="http://schemas.microsoft.com/office/powerpoint/2010/main" val="3262503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19933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So , then will  output 2 picture is pahas1. and phase 2  </a:t>
            </a:r>
            <a:r>
              <a:rPr kumimoji="1" lang="zh-TW" altLang="en-US" dirty="0"/>
              <a:t> </a:t>
            </a:r>
            <a:r>
              <a:rPr kumimoji="1" lang="en-US" altLang="zh-TW" dirty="0"/>
              <a:t>compare with original picture </a:t>
            </a:r>
            <a:endParaRPr kumimoji="1" lang="zh-TW" altLang="en-US" dirty="0"/>
          </a:p>
        </p:txBody>
      </p:sp>
      <p:sp>
        <p:nvSpPr>
          <p:cNvPr id="4" name="投影片編號版面配置區 3"/>
          <p:cNvSpPr>
            <a:spLocks noGrp="1"/>
          </p:cNvSpPr>
          <p:nvPr>
            <p:ph type="sldNum" sz="quarter" idx="5"/>
          </p:nvPr>
        </p:nvSpPr>
        <p:spPr/>
        <p:txBody>
          <a:bodyPr/>
          <a:lstStyle/>
          <a:p>
            <a:fld id="{6897584D-8746-4D72-BA3A-5A81C8B5466D}" type="slidenum">
              <a:rPr lang="zh-CN" altLang="en-US" smtClean="0"/>
              <a:t>19</a:t>
            </a:fld>
            <a:endParaRPr lang="zh-CN" altLang="en-US"/>
          </a:p>
        </p:txBody>
      </p:sp>
    </p:spTree>
    <p:extLst>
      <p:ext uri="{BB962C8B-B14F-4D97-AF65-F5344CB8AC3E}">
        <p14:creationId xmlns:p14="http://schemas.microsoft.com/office/powerpoint/2010/main" val="2907370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our agenda</a:t>
            </a:r>
            <a:endParaRPr lang="zh-CN" altLang="en-US" dirty="0"/>
          </a:p>
        </p:txBody>
      </p:sp>
      <p:sp>
        <p:nvSpPr>
          <p:cNvPr id="4" name="灯片编号占位符 3"/>
          <p:cNvSpPr>
            <a:spLocks noGrp="1"/>
          </p:cNvSpPr>
          <p:nvPr>
            <p:ph type="sldNum" sz="quarter" idx="10"/>
          </p:nvPr>
        </p:nvSpPr>
        <p:spPr/>
        <p:txBody>
          <a:bodyPr/>
          <a:lstStyle/>
          <a:p>
            <a:fld id="{6897584D-8746-4D72-BA3A-5A81C8B5466D}" type="slidenum">
              <a:rPr lang="zh-CN" altLang="en-US" smtClean="0"/>
              <a:t>2</a:t>
            </a:fld>
            <a:endParaRPr lang="zh-CN" altLang="en-US"/>
          </a:p>
        </p:txBody>
      </p:sp>
    </p:spTree>
    <p:extLst>
      <p:ext uri="{BB962C8B-B14F-4D97-AF65-F5344CB8AC3E}">
        <p14:creationId xmlns:p14="http://schemas.microsoft.com/office/powerpoint/2010/main" val="234326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And then we display. Other Result</a:t>
            </a:r>
            <a:endParaRPr kumimoji="1" lang="zh-TW" altLang="en-US" dirty="0"/>
          </a:p>
        </p:txBody>
      </p:sp>
      <p:sp>
        <p:nvSpPr>
          <p:cNvPr id="4" name="投影片編號版面配置區 3"/>
          <p:cNvSpPr>
            <a:spLocks noGrp="1"/>
          </p:cNvSpPr>
          <p:nvPr>
            <p:ph type="sldNum" sz="quarter" idx="5"/>
          </p:nvPr>
        </p:nvSpPr>
        <p:spPr/>
        <p:txBody>
          <a:bodyPr/>
          <a:lstStyle/>
          <a:p>
            <a:fld id="{6897584D-8746-4D72-BA3A-5A81C8B5466D}" type="slidenum">
              <a:rPr lang="zh-CN" altLang="en-US" smtClean="0"/>
              <a:t>20</a:t>
            </a:fld>
            <a:endParaRPr lang="zh-CN" altLang="en-US"/>
          </a:p>
        </p:txBody>
      </p:sp>
    </p:spTree>
    <p:extLst>
      <p:ext uri="{BB962C8B-B14F-4D97-AF65-F5344CB8AC3E}">
        <p14:creationId xmlns:p14="http://schemas.microsoft.com/office/powerpoint/2010/main" val="105481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42533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difference between us and the paper is that we make the pictures we need and use the  </a:t>
            </a:r>
            <a:r>
              <a:rPr lang="en-US" altLang="zh-TW" sz="1200" kern="1200" dirty="0" err="1">
                <a:solidFill>
                  <a:schemeClr val="tx1"/>
                </a:solidFill>
                <a:effectLst/>
                <a:latin typeface="+mn-lt"/>
                <a:ea typeface="+mn-ea"/>
                <a:cs typeface="+mn-cs"/>
              </a:rPr>
              <a:t>pytorch</a:t>
            </a:r>
            <a:r>
              <a:rPr lang="en-US" altLang="zh-TW" sz="1200" kern="1200" dirty="0">
                <a:solidFill>
                  <a:schemeClr val="tx1"/>
                </a:solidFill>
                <a:effectLst/>
                <a:latin typeface="+mn-lt"/>
                <a:ea typeface="+mn-ea"/>
                <a:cs typeface="+mn-cs"/>
              </a:rPr>
              <a:t> to complete the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And we use different algorithm to get the result. Then paper only  use VGG19 to do training, and we used VGG16 to compare the differences, the result is that VGG16 results are already very good, and the use of time is a little less than VGG19,because VGG19 is much deeper, but VGG19 results have overfitting situation</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So we thought it might be caused by different ways of working with pictures, but the conclusion was that it was enough to just use VGG16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endParaRPr lang="en-US" altLang="zh-TW" dirty="0"/>
          </a:p>
        </p:txBody>
      </p:sp>
      <p:sp>
        <p:nvSpPr>
          <p:cNvPr id="4" name="投影片編號版面配置區 3"/>
          <p:cNvSpPr>
            <a:spLocks noGrp="1"/>
          </p:cNvSpPr>
          <p:nvPr>
            <p:ph type="sldNum" sz="quarter" idx="5"/>
          </p:nvPr>
        </p:nvSpPr>
        <p:spPr/>
        <p:txBody>
          <a:bodyPr/>
          <a:lstStyle/>
          <a:p>
            <a:fld id="{6897584D-8746-4D72-BA3A-5A81C8B5466D}" type="slidenum">
              <a:rPr lang="zh-CN" altLang="en-US" smtClean="0"/>
              <a:t>22</a:t>
            </a:fld>
            <a:endParaRPr lang="zh-CN" altLang="en-US"/>
          </a:p>
        </p:txBody>
      </p:sp>
    </p:spTree>
    <p:extLst>
      <p:ext uri="{BB962C8B-B14F-4D97-AF65-F5344CB8AC3E}">
        <p14:creationId xmlns:p14="http://schemas.microsoft.com/office/powerpoint/2010/main" val="1780070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897584D-8746-4D72-BA3A-5A81C8B5466D}" type="slidenum">
              <a:rPr lang="zh-CN" altLang="en-US" smtClean="0"/>
              <a:t>23</a:t>
            </a:fld>
            <a:endParaRPr lang="zh-CN" altLang="en-US"/>
          </a:p>
        </p:txBody>
      </p:sp>
    </p:spTree>
    <p:extLst>
      <p:ext uri="{BB962C8B-B14F-4D97-AF65-F5344CB8AC3E}">
        <p14:creationId xmlns:p14="http://schemas.microsoft.com/office/powerpoint/2010/main" val="3696662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9531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kern="1200" dirty="0">
                <a:solidFill>
                  <a:schemeClr val="tx1"/>
                </a:solidFill>
                <a:effectLst/>
                <a:latin typeface="+mn-lt"/>
                <a:ea typeface="+mn-ea"/>
                <a:cs typeface="+mn-cs"/>
              </a:rPr>
              <a:t>Why do we want to make this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Because we often see a lot of interesting meme, suddenly thought of making related themes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And recently, we have studied in deep learning related courses, so I would like to implement the Neural network​ through the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We think this technology can be used as a way for corporate marketing, media and social media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Finally,</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we hope to compare the difference between the paper and our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C7D8915-0048-44C8-9E6F-FA44878627BF}" type="slidenum">
              <a:rPr lang="zh-CN" altLang="en-US" smtClean="0"/>
              <a:t>4</a:t>
            </a:fld>
            <a:endParaRPr lang="zh-CN" altLang="en-US"/>
          </a:p>
        </p:txBody>
      </p:sp>
    </p:spTree>
    <p:extLst>
      <p:ext uri="{BB962C8B-B14F-4D97-AF65-F5344CB8AC3E}">
        <p14:creationId xmlns:p14="http://schemas.microsoft.com/office/powerpoint/2010/main" val="383422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b="1" i="0" u="none" strike="noStrike" kern="1200" dirty="0">
                <a:solidFill>
                  <a:schemeClr val="tx1"/>
                </a:solidFill>
                <a:effectLst/>
                <a:latin typeface="+mn-lt"/>
                <a:ea typeface="+mn-ea"/>
                <a:cs typeface="+mn-cs"/>
              </a:rPr>
              <a:t>Many composite photo also look like a collage. So ,</a:t>
            </a:r>
            <a:r>
              <a:rPr lang="en-US" altLang="zh-TW" sz="1200" b="0" i="0" u="none" strike="noStrike" kern="1200" dirty="0">
                <a:solidFill>
                  <a:schemeClr val="tx1"/>
                </a:solidFill>
                <a:effectLst/>
                <a:latin typeface="+mn-lt"/>
                <a:ea typeface="+mn-ea"/>
                <a:cs typeface="+mn-cs"/>
              </a:rPr>
              <a:t> The paper </a:t>
            </a:r>
            <a:r>
              <a:rPr lang="en-US" altLang="zh-TW" sz="1200" b="1" i="0" u="none" strike="noStrike" kern="1200" dirty="0">
                <a:solidFill>
                  <a:schemeClr val="tx1"/>
                </a:solidFill>
                <a:effectLst/>
                <a:latin typeface="+mn-lt"/>
                <a:ea typeface="+mn-ea"/>
                <a:cs typeface="+mn-cs"/>
              </a:rPr>
              <a:t> address these issues with a dedicated algorithm that carefully </a:t>
            </a:r>
            <a:r>
              <a:rPr lang="en-US" altLang="zh-TW" sz="1200" b="0" i="0" kern="1200" dirty="0">
                <a:solidFill>
                  <a:schemeClr val="tx1"/>
                </a:solidFill>
                <a:effectLst/>
                <a:latin typeface="+mn-lt"/>
                <a:ea typeface="+mn-ea"/>
                <a:cs typeface="+mn-cs"/>
              </a:rPr>
              <a:t>​</a:t>
            </a:r>
            <a:r>
              <a:rPr lang="en-US" altLang="zh-TW" sz="1200" b="1" i="0" u="none" strike="noStrike" kern="1200" dirty="0">
                <a:solidFill>
                  <a:schemeClr val="tx1"/>
                </a:solidFill>
                <a:effectLst/>
                <a:latin typeface="+mn-lt"/>
                <a:ea typeface="+mn-ea"/>
                <a:cs typeface="+mn-cs"/>
              </a:rPr>
              <a:t>determines the local statistics to be transferred. </a:t>
            </a:r>
            <a:endParaRPr lang="en-US" altLang="zh-TW" sz="1200" b="0" i="0" u="none" strike="noStrike"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rPr>
              <a:t>The paper ensure both spatial and inter-scale statistical consistency and demonstrate that both aspects are key to generating quality results. </a:t>
            </a:r>
          </a:p>
          <a:p>
            <a:endParaRPr lang="en-US" altLang="zh-TW" sz="1200" b="0" i="0" u="none" strike="noStrike"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rPr>
              <a:t>To cope with the diversity of abstraction levels and types of paintings, The paper  introduce a </a:t>
            </a:r>
            <a:r>
              <a:rPr lang="en-US" altLang="zh-TW" sz="1200" b="1" i="0" u="none" strike="noStrike" kern="1200" dirty="0">
                <a:solidFill>
                  <a:schemeClr val="tx1"/>
                </a:solidFill>
                <a:effectLst/>
                <a:latin typeface="+mn-lt"/>
                <a:ea typeface="+mn-ea"/>
                <a:cs typeface="+mn-cs"/>
              </a:rPr>
              <a:t>technique to adjust the parameters of the transfer depending on the painting.</a:t>
            </a:r>
          </a:p>
        </p:txBody>
      </p:sp>
      <p:sp>
        <p:nvSpPr>
          <p:cNvPr id="4" name="灯片编号占位符 3"/>
          <p:cNvSpPr>
            <a:spLocks noGrp="1"/>
          </p:cNvSpPr>
          <p:nvPr>
            <p:ph type="sldNum" sz="quarter" idx="10"/>
          </p:nvPr>
        </p:nvSpPr>
        <p:spPr/>
        <p:txBody>
          <a:bodyPr/>
          <a:lstStyle/>
          <a:p>
            <a:fld id="{6897584D-8746-4D72-BA3A-5A81C8B5466D}" type="slidenum">
              <a:rPr lang="zh-CN" altLang="en-US" smtClean="0"/>
              <a:t>5</a:t>
            </a:fld>
            <a:endParaRPr lang="zh-CN" altLang="en-US"/>
          </a:p>
        </p:txBody>
      </p:sp>
    </p:spTree>
    <p:extLst>
      <p:ext uri="{BB962C8B-B14F-4D97-AF65-F5344CB8AC3E}">
        <p14:creationId xmlns:p14="http://schemas.microsoft.com/office/powerpoint/2010/main" val="76511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09A62E-828E-401A-9D66-EE7E2E78F9B0}" type="slidenum">
              <a:rPr lang="zh-CN" altLang="en-US" smtClean="0"/>
              <a:t>6</a:t>
            </a:fld>
            <a:endParaRPr lang="zh-CN" altLang="en-US"/>
          </a:p>
        </p:txBody>
      </p:sp>
    </p:spTree>
    <p:extLst>
      <p:ext uri="{BB962C8B-B14F-4D97-AF65-F5344CB8AC3E}">
        <p14:creationId xmlns:p14="http://schemas.microsoft.com/office/powerpoint/2010/main" val="297985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8800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TW" sz="1200" b="0" i="0" u="none" strike="noStrike" kern="1200" dirty="0">
                <a:solidFill>
                  <a:schemeClr val="tx1"/>
                </a:solidFill>
                <a:effectLst/>
                <a:latin typeface="+mn-lt"/>
                <a:ea typeface="+mn-ea"/>
                <a:cs typeface="+mn-cs"/>
              </a:rPr>
              <a:t>Now we are to talk what the algorithm we use:</a:t>
            </a:r>
          </a:p>
          <a:p>
            <a:r>
              <a:rPr lang="en-US" altLang="zh-TW" sz="1200" kern="1200" dirty="0">
                <a:solidFill>
                  <a:schemeClr val="tx1"/>
                </a:solidFill>
                <a:effectLst/>
                <a:latin typeface="+mn-lt"/>
                <a:ea typeface="+mn-ea"/>
                <a:cs typeface="+mn-cs"/>
              </a:rPr>
              <a:t>We use the VGG model for training</a:t>
            </a:r>
          </a:p>
          <a:p>
            <a:pPr rtl="0" fontAlgn="base"/>
            <a:endParaRPr lang="en-US" altLang="zh-TW" sz="1200" b="0" i="0" u="none" strike="noStrike" kern="1200" dirty="0">
              <a:solidFill>
                <a:schemeClr val="tx1"/>
              </a:solidFill>
              <a:effectLst/>
              <a:latin typeface="+mn-lt"/>
              <a:ea typeface="+mn-ea"/>
              <a:cs typeface="+mn-cs"/>
            </a:endParaRPr>
          </a:p>
          <a:p>
            <a:pPr rtl="0" fontAlgn="base"/>
            <a:r>
              <a:rPr lang="en-US" altLang="zh-TW" sz="1200" b="0" i="0" u="none" strike="noStrike" kern="1200" dirty="0">
                <a:solidFill>
                  <a:schemeClr val="tx1"/>
                </a:solidFill>
                <a:effectLst/>
                <a:latin typeface="+mn-lt"/>
                <a:ea typeface="+mn-ea"/>
                <a:cs typeface="+mn-cs"/>
              </a:rPr>
              <a:t>It’s </a:t>
            </a:r>
            <a:r>
              <a:rPr lang="en-US" altLang="zh-CN" sz="1200" dirty="0">
                <a:solidFill>
                  <a:srgbClr val="063D54"/>
                </a:solidFill>
                <a:cs typeface="+mn-ea"/>
                <a:sym typeface="+mn-lt"/>
              </a:rPr>
              <a:t>convolution kernel </a:t>
            </a:r>
            <a:r>
              <a:rPr lang="en-US" altLang="zh-TW" sz="1200" b="0" i="0" u="none" strike="noStrike" kern="1200" dirty="0">
                <a:solidFill>
                  <a:schemeClr val="tx1"/>
                </a:solidFill>
                <a:effectLst/>
                <a:latin typeface="+mn-lt"/>
                <a:ea typeface="+mn-ea"/>
                <a:cs typeface="+mn-cs"/>
              </a:rPr>
              <a:t>3x3  (step size=1, padding=0)</a:t>
            </a:r>
          </a:p>
          <a:p>
            <a:pPr rtl="0" fontAlgn="base"/>
            <a:r>
              <a:rPr lang="en-US" altLang="zh-TW" sz="1200" b="0" i="0" kern="1200" dirty="0">
                <a:solidFill>
                  <a:schemeClr val="tx1"/>
                </a:solidFill>
                <a:effectLst/>
                <a:latin typeface="+mn-lt"/>
                <a:ea typeface="+mn-ea"/>
                <a:cs typeface="+mn-cs"/>
              </a:rPr>
              <a:t>​</a:t>
            </a:r>
          </a:p>
          <a:p>
            <a:pPr rtl="0" fontAlgn="base"/>
            <a:r>
              <a:rPr lang="en-US" altLang="zh-TW" sz="1200" b="0" i="0" u="none" strike="noStrike" kern="1200" dirty="0">
                <a:solidFill>
                  <a:schemeClr val="tx1"/>
                </a:solidFill>
                <a:effectLst/>
                <a:latin typeface="+mn-lt"/>
                <a:ea typeface="+mn-ea"/>
                <a:cs typeface="+mn-cs"/>
              </a:rPr>
              <a:t>And it’s all </a:t>
            </a:r>
            <a:r>
              <a:rPr lang="en-US" altLang="zh-CN" sz="1200" dirty="0">
                <a:solidFill>
                  <a:srgbClr val="063D54"/>
                </a:solidFill>
                <a:cs typeface="+mn-ea"/>
                <a:sym typeface="+mn-lt"/>
              </a:rPr>
              <a:t>pooling kernel</a:t>
            </a:r>
            <a:r>
              <a:rPr lang="en-US" altLang="zh-TW" sz="1200" b="0" i="0" u="none" strike="noStrike" kern="1200" dirty="0">
                <a:solidFill>
                  <a:schemeClr val="tx1"/>
                </a:solidFill>
                <a:effectLst/>
                <a:latin typeface="+mn-lt"/>
                <a:ea typeface="+mn-ea"/>
                <a:cs typeface="+mn-cs"/>
              </a:rPr>
              <a:t>  is 2x2 </a:t>
            </a:r>
            <a:r>
              <a:rPr lang="zh-TW" altLang="zh-TW" sz="1200" b="0" i="0" kern="1200" dirty="0">
                <a:solidFill>
                  <a:schemeClr val="tx1"/>
                </a:solidFill>
                <a:effectLst/>
                <a:latin typeface="+mn-lt"/>
                <a:ea typeface="+mn-ea"/>
                <a:cs typeface="+mn-cs"/>
              </a:rPr>
              <a:t>​</a:t>
            </a:r>
          </a:p>
          <a:p>
            <a:pPr rtl="0" fontAlgn="base"/>
            <a:r>
              <a:rPr lang="en-US" altLang="zh-TW" sz="1200" b="0" i="0" kern="1200" dirty="0">
                <a:solidFill>
                  <a:schemeClr val="tx1"/>
                </a:solidFill>
                <a:effectLst/>
                <a:latin typeface="+mn-lt"/>
                <a:ea typeface="+mn-ea"/>
                <a:cs typeface="+mn-cs"/>
              </a:rPr>
              <a:t>​</a:t>
            </a:r>
          </a:p>
          <a:p>
            <a:r>
              <a:rPr lang="en-US" altLang="zh-TW" sz="1200" kern="1200" dirty="0">
                <a:solidFill>
                  <a:schemeClr val="tx1"/>
                </a:solidFill>
                <a:effectLst/>
                <a:latin typeface="+mn-lt"/>
                <a:ea typeface="+mn-ea"/>
                <a:cs typeface="+mn-cs"/>
              </a:rPr>
              <a:t>Since the convolution kernel focuses on expanding the number of channels, and the pooling kernel focuses on reducing the width and height, the model architecture is deeper and wider, while the increase in calculation slows down, so that the network has a greater experience.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During training, the same picture is scaled to different sizes and randomly cropped to a size of 224*224, which can increase the amount of data. When predicting, the same picture is scaled to different sizes for prediction, and finally the average is taken.</a:t>
            </a:r>
            <a:r>
              <a:rPr lang="zh-TW" altLang="zh-TW" sz="1200" kern="1200" dirty="0">
                <a:solidFill>
                  <a:schemeClr val="tx1"/>
                </a:solidFill>
                <a:effectLst/>
                <a:latin typeface="+mn-lt"/>
                <a:ea typeface="+mn-ea"/>
                <a:cs typeface="+mn-cs"/>
              </a:rPr>
              <a:t>​</a:t>
            </a:r>
          </a:p>
          <a:p>
            <a:pPr rtl="0" fontAlgn="base"/>
            <a:r>
              <a:rPr lang="en-US" altLang="zh-TW" sz="1200" b="0" i="0" kern="1200" dirty="0">
                <a:solidFill>
                  <a:schemeClr val="tx1"/>
                </a:solidFill>
                <a:effectLst/>
                <a:latin typeface="+mn-lt"/>
                <a:ea typeface="+mn-ea"/>
                <a:cs typeface="+mn-cs"/>
              </a:rPr>
              <a:t>​</a:t>
            </a:r>
          </a:p>
          <a:p>
            <a:pPr rtl="0" fontAlgn="base"/>
            <a:endParaRPr lang="en-US" altLang="zh-TW" sz="1200" b="0" i="0" kern="1200" dirty="0">
              <a:solidFill>
                <a:schemeClr val="tx1"/>
              </a:solidFill>
              <a:effectLst/>
              <a:latin typeface="+mn-lt"/>
              <a:ea typeface="+mn-ea"/>
              <a:cs typeface="+mn-cs"/>
            </a:endParaRPr>
          </a:p>
          <a:p>
            <a:pPr rtl="0" fontAlgn="base"/>
            <a:r>
              <a:rPr lang="en-US" altLang="zh-TW" sz="1200" b="0" i="0" kern="1200" dirty="0">
                <a:solidFill>
                  <a:schemeClr val="tx1"/>
                </a:solidFill>
                <a:effectLst/>
                <a:latin typeface="+mn-lt"/>
                <a:ea typeface="+mn-ea"/>
                <a:cs typeface="+mn-cs"/>
              </a:rPr>
              <a:t>X</a:t>
            </a:r>
          </a:p>
          <a:p>
            <a:pPr rtl="0" fontAlgn="base"/>
            <a:r>
              <a:rPr lang="en-US" altLang="zh-TW" sz="1200" b="0" i="0" u="none" strike="noStrike" kern="1200" dirty="0">
                <a:solidFill>
                  <a:schemeClr val="tx1"/>
                </a:solidFill>
                <a:effectLst/>
                <a:latin typeface="+mn-lt"/>
                <a:ea typeface="+mn-ea"/>
                <a:cs typeface="+mn-cs"/>
              </a:rPr>
              <a:t>In the network test stage, the 3 full connections in the training stage are replaced with 3 convolutions, and the training parameters are reused in the test, so that the tested full convolutional network can receive any width or height because there is no restriction on full connections input of.</a:t>
            </a:r>
            <a:r>
              <a:rPr lang="en-US" altLang="zh-TW"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98F03368-5A46-404A-82CC-002D9300FD73}" type="slidenum">
              <a:rPr lang="zh-CN" altLang="en-US" smtClean="0"/>
              <a:t>8</a:t>
            </a:fld>
            <a:endParaRPr lang="zh-CN" altLang="en-US"/>
          </a:p>
        </p:txBody>
      </p:sp>
    </p:spTree>
    <p:extLst>
      <p:ext uri="{BB962C8B-B14F-4D97-AF65-F5344CB8AC3E}">
        <p14:creationId xmlns:p14="http://schemas.microsoft.com/office/powerpoint/2010/main" val="320387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At the beginning, we use </a:t>
            </a:r>
            <a:r>
              <a:rPr lang="en-US" altLang="zh-TW" sz="1200" kern="1200" dirty="0" err="1">
                <a:solidFill>
                  <a:schemeClr val="tx1"/>
                </a:solidFill>
                <a:effectLst/>
                <a:latin typeface="+mn-lt"/>
                <a:ea typeface="+mn-ea"/>
                <a:cs typeface="+mn-cs"/>
              </a:rPr>
              <a:t>removebgAPI</a:t>
            </a:r>
            <a:r>
              <a:rPr lang="en-US" altLang="zh-TW" sz="1200" kern="1200" dirty="0">
                <a:solidFill>
                  <a:schemeClr val="tx1"/>
                </a:solidFill>
                <a:effectLst/>
                <a:latin typeface="+mn-lt"/>
                <a:ea typeface="+mn-ea"/>
                <a:cs typeface="+mn-cs"/>
              </a:rPr>
              <a:t> to do the work of removing the background. When the real mask is obtained, the next step is to make the composite image, and the currently needed images are content image, mask image, and dilated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Now make the content image, so first select a base image as a style image, and process the image that has just been removed through the Opening Operation (corrosion first, swell, remove white noise), merge the input coordinates with the style image to get the output,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and use the same way to use the same size white picture as the background, do the same as Opening Operation to generate the picture we need, and finally use the picture through the Open cv to do the mask and dilation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dirty="0">
                <a:solidFill>
                  <a:schemeClr val="tx1"/>
                </a:solidFill>
                <a:effectLst/>
                <a:latin typeface="+mn-lt"/>
                <a:ea typeface="+mn-ea"/>
                <a:cs typeface="+mn-cs"/>
              </a:rPr>
              <a:t>剛開始使用</a:t>
            </a:r>
            <a:r>
              <a:rPr lang="en-US" altLang="zh-TW" sz="1200" b="0" i="0" u="none" strike="noStrike" kern="1200" dirty="0" err="1">
                <a:solidFill>
                  <a:schemeClr val="tx1"/>
                </a:solidFill>
                <a:effectLst/>
                <a:latin typeface="+mn-lt"/>
                <a:ea typeface="+mn-ea"/>
                <a:cs typeface="+mn-cs"/>
              </a:rPr>
              <a:t>removebgAPI</a:t>
            </a:r>
            <a:r>
              <a:rPr lang="zh-TW" altLang="en-US" sz="1200" b="0" i="0" u="none" strike="noStrike" kern="1200" dirty="0">
                <a:solidFill>
                  <a:schemeClr val="tx1"/>
                </a:solidFill>
                <a:effectLst/>
                <a:latin typeface="+mn-lt"/>
                <a:ea typeface="+mn-ea"/>
                <a:cs typeface="+mn-cs"/>
              </a:rPr>
              <a:t>做移除背景的工作，當取得去背的圖後，接下來就是要做合成圖片，而在目前需要的圖分別有</a:t>
            </a:r>
            <a:r>
              <a:rPr lang="en-US" altLang="zh-TW" sz="1200" b="0" i="0" u="none" strike="noStrike" kern="1200" dirty="0">
                <a:solidFill>
                  <a:schemeClr val="tx1"/>
                </a:solidFill>
                <a:effectLst/>
                <a:latin typeface="+mn-lt"/>
                <a:ea typeface="+mn-ea"/>
                <a:cs typeface="+mn-cs"/>
              </a:rPr>
              <a:t>content image</a:t>
            </a:r>
            <a:r>
              <a:rPr lang="zh-TW" altLang="en-US" sz="1200" b="0" i="0" u="none" strike="noStrike" kern="1200" dirty="0">
                <a:solidFill>
                  <a:schemeClr val="tx1"/>
                </a:solidFill>
                <a:effectLst/>
                <a:latin typeface="+mn-lt"/>
                <a:ea typeface="+mn-ea"/>
                <a:cs typeface="+mn-cs"/>
              </a:rPr>
              <a:t>、</a:t>
            </a:r>
            <a:r>
              <a:rPr lang="en-US" altLang="zh-TW" sz="1200" b="0" i="0" u="none" strike="noStrike" kern="1200" dirty="0">
                <a:solidFill>
                  <a:schemeClr val="tx1"/>
                </a:solidFill>
                <a:effectLst/>
                <a:latin typeface="+mn-lt"/>
                <a:ea typeface="+mn-ea"/>
                <a:cs typeface="+mn-cs"/>
              </a:rPr>
              <a:t>mask image</a:t>
            </a:r>
            <a:r>
              <a:rPr lang="zh-TW" altLang="en-US"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dilated_mask_image</a:t>
            </a:r>
            <a:r>
              <a:rPr lang="zh-TW" altLang="en-US" sz="1200" b="0" i="0" u="none" strike="noStrike" kern="1200" dirty="0">
                <a:solidFill>
                  <a:schemeClr val="tx1"/>
                </a:solidFill>
                <a:effectLst/>
                <a:latin typeface="+mn-lt"/>
                <a:ea typeface="+mn-ea"/>
                <a:cs typeface="+mn-cs"/>
              </a:rPr>
              <a:t>，現在做出</a:t>
            </a:r>
            <a:r>
              <a:rPr lang="en-US" altLang="zh-TW" sz="1200" b="0" i="0" u="none" strike="noStrike" kern="1200" dirty="0">
                <a:solidFill>
                  <a:schemeClr val="tx1"/>
                </a:solidFill>
                <a:effectLst/>
                <a:latin typeface="+mn-lt"/>
                <a:ea typeface="+mn-ea"/>
                <a:cs typeface="+mn-cs"/>
              </a:rPr>
              <a:t>content image</a:t>
            </a:r>
            <a:r>
              <a:rPr lang="zh-TW" altLang="en-US" sz="1200" b="0" i="0" u="none" strike="noStrike" kern="1200" dirty="0">
                <a:solidFill>
                  <a:schemeClr val="tx1"/>
                </a:solidFill>
                <a:effectLst/>
                <a:latin typeface="+mn-lt"/>
                <a:ea typeface="+mn-ea"/>
                <a:cs typeface="+mn-cs"/>
              </a:rPr>
              <a:t>，所以要先選 一張底圖，為</a:t>
            </a:r>
            <a:r>
              <a:rPr lang="en-US" altLang="zh-TW" sz="1200" b="0" i="0" u="none" strike="noStrike" kern="1200" dirty="0">
                <a:solidFill>
                  <a:schemeClr val="tx1"/>
                </a:solidFill>
                <a:effectLst/>
                <a:latin typeface="+mn-lt"/>
                <a:ea typeface="+mn-ea"/>
                <a:cs typeface="+mn-cs"/>
              </a:rPr>
              <a:t>style image</a:t>
            </a:r>
            <a:r>
              <a:rPr lang="zh-TW" altLang="en-US" sz="1200" b="0" i="0" u="none" strike="noStrike" kern="1200" dirty="0">
                <a:solidFill>
                  <a:schemeClr val="tx1"/>
                </a:solidFill>
                <a:effectLst/>
                <a:latin typeface="+mn-lt"/>
                <a:ea typeface="+mn-ea"/>
                <a:cs typeface="+mn-cs"/>
              </a:rPr>
              <a:t>，並將剛做完去背的圖片透過</a:t>
            </a:r>
            <a:r>
              <a:rPr lang="en-US" altLang="zh-TW" sz="1200" b="0" i="0" u="none" strike="noStrike" kern="1200" dirty="0">
                <a:solidFill>
                  <a:schemeClr val="tx1"/>
                </a:solidFill>
                <a:effectLst/>
                <a:latin typeface="+mn-lt"/>
                <a:ea typeface="+mn-ea"/>
                <a:cs typeface="+mn-cs"/>
              </a:rPr>
              <a:t>Opening Operation</a:t>
            </a:r>
            <a:r>
              <a:rPr lang="zh-TW" altLang="en-US" sz="1200" b="0" i="0" u="none" strike="noStrike" kern="1200" dirty="0">
                <a:solidFill>
                  <a:schemeClr val="tx1"/>
                </a:solidFill>
                <a:effectLst/>
                <a:latin typeface="+mn-lt"/>
                <a:ea typeface="+mn-ea"/>
                <a:cs typeface="+mn-cs"/>
              </a:rPr>
              <a:t>做處理，</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先腐蝕，後膨脹，去白噪點</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，通過輸入座標和</a:t>
            </a:r>
            <a:r>
              <a:rPr lang="en-US" altLang="zh-TW" sz="1200" b="0" i="0" u="none" strike="noStrike" kern="1200" dirty="0">
                <a:solidFill>
                  <a:schemeClr val="tx1"/>
                </a:solidFill>
                <a:effectLst/>
                <a:latin typeface="+mn-lt"/>
                <a:ea typeface="+mn-ea"/>
                <a:cs typeface="+mn-cs"/>
              </a:rPr>
              <a:t>style image</a:t>
            </a:r>
            <a:r>
              <a:rPr lang="zh-TW" altLang="en-US" sz="1200" b="0" i="0" u="none" strike="noStrike" kern="1200" dirty="0">
                <a:solidFill>
                  <a:schemeClr val="tx1"/>
                </a:solidFill>
                <a:effectLst/>
                <a:latin typeface="+mn-lt"/>
                <a:ea typeface="+mn-ea"/>
                <a:cs typeface="+mn-cs"/>
              </a:rPr>
              <a:t>做融合，並輸出為，並用同樣的方式將和</a:t>
            </a:r>
            <a:r>
              <a:rPr lang="en-US" altLang="zh-TW" sz="1200" b="0" i="0" u="none" strike="noStrike" kern="1200" dirty="0">
                <a:solidFill>
                  <a:schemeClr val="tx1"/>
                </a:solidFill>
                <a:effectLst/>
                <a:latin typeface="+mn-lt"/>
                <a:ea typeface="+mn-ea"/>
                <a:cs typeface="+mn-cs"/>
              </a:rPr>
              <a:t>style image</a:t>
            </a:r>
            <a:r>
              <a:rPr lang="zh-TW" altLang="en-US" sz="1200" b="0" i="0" u="none" strike="noStrike" kern="1200" dirty="0">
                <a:solidFill>
                  <a:schemeClr val="tx1"/>
                </a:solidFill>
                <a:effectLst/>
                <a:latin typeface="+mn-lt"/>
                <a:ea typeface="+mn-ea"/>
                <a:cs typeface="+mn-cs"/>
              </a:rPr>
              <a:t>相同大小的白色圖片當作背景，一樣做</a:t>
            </a:r>
            <a:r>
              <a:rPr lang="en-US" altLang="zh-TW" sz="1200" b="0" i="0" u="none" strike="noStrike" kern="1200" dirty="0">
                <a:solidFill>
                  <a:schemeClr val="tx1"/>
                </a:solidFill>
                <a:effectLst/>
                <a:latin typeface="+mn-lt"/>
                <a:ea typeface="+mn-ea"/>
                <a:cs typeface="+mn-cs"/>
              </a:rPr>
              <a:t>Opening Operation</a:t>
            </a:r>
            <a:r>
              <a:rPr lang="zh-TW" altLang="en-US" sz="1200" b="0" i="0" u="none" strike="noStrike" kern="1200" dirty="0">
                <a:solidFill>
                  <a:schemeClr val="tx1"/>
                </a:solidFill>
                <a:effectLst/>
                <a:latin typeface="+mn-lt"/>
                <a:ea typeface="+mn-ea"/>
                <a:cs typeface="+mn-cs"/>
              </a:rPr>
              <a:t>產生要做</a:t>
            </a:r>
            <a:r>
              <a:rPr lang="en-US" altLang="zh-TW" sz="1200" b="0" i="0" u="none" strike="noStrike" kern="1200" dirty="0">
                <a:solidFill>
                  <a:schemeClr val="tx1"/>
                </a:solidFill>
                <a:effectLst/>
                <a:latin typeface="+mn-lt"/>
                <a:ea typeface="+mn-ea"/>
                <a:cs typeface="+mn-cs"/>
              </a:rPr>
              <a:t>mask</a:t>
            </a:r>
            <a:r>
              <a:rPr lang="zh-TW" altLang="en-US" sz="1200" b="0" i="0" u="none" strike="noStrike" kern="1200" dirty="0">
                <a:solidFill>
                  <a:schemeClr val="tx1"/>
                </a:solidFill>
                <a:effectLst/>
                <a:latin typeface="+mn-lt"/>
                <a:ea typeface="+mn-ea"/>
                <a:cs typeface="+mn-cs"/>
              </a:rPr>
              <a:t>和</a:t>
            </a:r>
            <a:r>
              <a:rPr lang="en-US" altLang="zh-TW" sz="1200" b="0" i="0" u="none" strike="noStrike" kern="1200" dirty="0" err="1">
                <a:solidFill>
                  <a:schemeClr val="tx1"/>
                </a:solidFill>
                <a:effectLst/>
                <a:latin typeface="+mn-lt"/>
                <a:ea typeface="+mn-ea"/>
                <a:cs typeface="+mn-cs"/>
              </a:rPr>
              <a:t>dilated_mask</a:t>
            </a:r>
            <a:r>
              <a:rPr lang="zh-TW" altLang="en-US" sz="1200" b="0" i="0" u="none" strike="noStrike" kern="1200" dirty="0">
                <a:solidFill>
                  <a:schemeClr val="tx1"/>
                </a:solidFill>
                <a:effectLst/>
                <a:latin typeface="+mn-lt"/>
                <a:ea typeface="+mn-ea"/>
                <a:cs typeface="+mn-cs"/>
              </a:rPr>
              <a:t>圖片</a:t>
            </a:r>
            <a:r>
              <a:rPr lang="zh-TW" altLang="en-US" sz="1200" b="0" i="0" kern="1200" dirty="0">
                <a:solidFill>
                  <a:schemeClr val="tx1"/>
                </a:solidFill>
                <a:effectLst/>
                <a:latin typeface="+mn-lt"/>
                <a:ea typeface="+mn-ea"/>
                <a:cs typeface="+mn-cs"/>
              </a:rPr>
              <a:t>​，最後就是產生的圖使用</a:t>
            </a:r>
            <a:r>
              <a:rPr lang="en-US" altLang="zh-TW" sz="1200" b="0" i="0" kern="1200" dirty="0">
                <a:solidFill>
                  <a:schemeClr val="tx1"/>
                </a:solidFill>
                <a:effectLst/>
                <a:latin typeface="+mn-lt"/>
                <a:ea typeface="+mn-ea"/>
                <a:cs typeface="+mn-cs"/>
              </a:rPr>
              <a:t>Open cv</a:t>
            </a:r>
            <a:r>
              <a:rPr lang="zh-TW" altLang="en-US" sz="1200" b="0" i="0" kern="1200" dirty="0">
                <a:solidFill>
                  <a:schemeClr val="tx1"/>
                </a:solidFill>
                <a:effectLst/>
                <a:latin typeface="+mn-lt"/>
                <a:ea typeface="+mn-ea"/>
                <a:cs typeface="+mn-cs"/>
              </a:rPr>
              <a:t>的套件做</a:t>
            </a:r>
            <a:r>
              <a:rPr lang="en-US" altLang="zh-TW" sz="1200" b="0" i="0" kern="1200" dirty="0">
                <a:solidFill>
                  <a:schemeClr val="tx1"/>
                </a:solidFill>
                <a:effectLst/>
                <a:latin typeface="+mn-lt"/>
                <a:ea typeface="+mn-ea"/>
                <a:cs typeface="+mn-cs"/>
              </a:rPr>
              <a:t>mask</a:t>
            </a:r>
            <a:r>
              <a:rPr lang="zh-TW" altLang="en-US" sz="1200" b="0" i="0" kern="1200" dirty="0">
                <a:solidFill>
                  <a:schemeClr val="tx1"/>
                </a:solidFill>
                <a:effectLst/>
                <a:latin typeface="+mn-lt"/>
                <a:ea typeface="+mn-ea"/>
                <a:cs typeface="+mn-cs"/>
              </a:rPr>
              <a:t>和</a:t>
            </a:r>
            <a:r>
              <a:rPr lang="en-US" altLang="zh-TW" sz="1200" dirty="0"/>
              <a:t>Dilation</a:t>
            </a:r>
            <a:endParaRPr lang="zh-TW" altLang="zh-TW" sz="1200" dirty="0">
              <a:solidFill>
                <a:srgbClr val="063D5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309A62E-828E-401A-9D66-EE7E2E78F9B0}" type="slidenum">
              <a:rPr lang="zh-CN" altLang="en-US" smtClean="0"/>
              <a:t>9</a:t>
            </a:fld>
            <a:endParaRPr lang="zh-CN" altLang="en-US"/>
          </a:p>
        </p:txBody>
      </p:sp>
    </p:spTree>
    <p:extLst>
      <p:ext uri="{BB962C8B-B14F-4D97-AF65-F5344CB8AC3E}">
        <p14:creationId xmlns:p14="http://schemas.microsoft.com/office/powerpoint/2010/main" val="3542321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8C9EF-35E1-4704-989A-ED9B549B0CB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E58C3F-3E21-4D56-B23B-10A0180B93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721895-80C6-4091-A182-9FA754146A61}"/>
              </a:ext>
            </a:extLst>
          </p:cNvPr>
          <p:cNvSpPr>
            <a:spLocks noGrp="1"/>
          </p:cNvSpPr>
          <p:nvPr>
            <p:ph type="dt" sz="half" idx="10"/>
          </p:nvPr>
        </p:nvSpPr>
        <p:spPr/>
        <p:txBody>
          <a:bodyPr/>
          <a:lstStyle/>
          <a:p>
            <a:fld id="{A7C1CED2-9AAA-4368-ACD5-7DDF087CA593}" type="datetime1">
              <a:rPr lang="zh-CN" altLang="en-US" smtClean="0"/>
              <a:t>2020/12/29</a:t>
            </a:fld>
            <a:endParaRPr lang="zh-CN" altLang="en-US"/>
          </a:p>
        </p:txBody>
      </p:sp>
      <p:sp>
        <p:nvSpPr>
          <p:cNvPr id="5" name="页脚占位符 4">
            <a:extLst>
              <a:ext uri="{FF2B5EF4-FFF2-40B4-BE49-F238E27FC236}">
                <a16:creationId xmlns:a16="http://schemas.microsoft.com/office/drawing/2014/main" id="{7AF01E20-1655-425C-B087-9252FDCE3C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9E815A-189C-4D28-8C1B-138B3F9466F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217547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F17CD-769A-49ED-A473-72E8B1E686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44AAEE2-E0AB-4BF0-AA8E-FBB312F36AD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45D210-8AFF-44AF-9D6D-D2D4886E1936}"/>
              </a:ext>
            </a:extLst>
          </p:cNvPr>
          <p:cNvSpPr>
            <a:spLocks noGrp="1"/>
          </p:cNvSpPr>
          <p:nvPr>
            <p:ph type="dt" sz="half" idx="10"/>
          </p:nvPr>
        </p:nvSpPr>
        <p:spPr/>
        <p:txBody>
          <a:bodyPr/>
          <a:lstStyle/>
          <a:p>
            <a:fld id="{71F6ED6D-0479-4236-8876-0170F6F97760}" type="datetime1">
              <a:rPr lang="zh-CN" altLang="en-US" smtClean="0"/>
              <a:t>2020/12/29</a:t>
            </a:fld>
            <a:endParaRPr lang="zh-CN" altLang="en-US"/>
          </a:p>
        </p:txBody>
      </p:sp>
      <p:sp>
        <p:nvSpPr>
          <p:cNvPr id="5" name="页脚占位符 4">
            <a:extLst>
              <a:ext uri="{FF2B5EF4-FFF2-40B4-BE49-F238E27FC236}">
                <a16:creationId xmlns:a16="http://schemas.microsoft.com/office/drawing/2014/main" id="{F85FAF88-FA82-45E3-824A-BD15673F3E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9E2767-F62A-4E55-BB09-B24585AFAD57}"/>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44702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7022C42-DFA9-4716-AF4A-D3A6790D21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409B41-5A38-4C19-A2A5-6ADD9877F4A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F794A8A-9572-4E03-8CDC-09CE43124614}"/>
              </a:ext>
            </a:extLst>
          </p:cNvPr>
          <p:cNvSpPr>
            <a:spLocks noGrp="1"/>
          </p:cNvSpPr>
          <p:nvPr>
            <p:ph type="dt" sz="half" idx="10"/>
          </p:nvPr>
        </p:nvSpPr>
        <p:spPr/>
        <p:txBody>
          <a:bodyPr/>
          <a:lstStyle/>
          <a:p>
            <a:fld id="{D95D750C-2987-41BC-A568-8ED7A00E132F}" type="datetime1">
              <a:rPr lang="zh-CN" altLang="en-US" smtClean="0"/>
              <a:t>2020/12/29</a:t>
            </a:fld>
            <a:endParaRPr lang="zh-CN" altLang="en-US"/>
          </a:p>
        </p:txBody>
      </p:sp>
      <p:sp>
        <p:nvSpPr>
          <p:cNvPr id="5" name="页脚占位符 4">
            <a:extLst>
              <a:ext uri="{FF2B5EF4-FFF2-40B4-BE49-F238E27FC236}">
                <a16:creationId xmlns:a16="http://schemas.microsoft.com/office/drawing/2014/main" id="{01C23BA1-373D-4381-A2B1-BDC9A111FE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36FD79-4B6D-4D36-A4B5-434223F65B0C}"/>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4164550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771861" cy="6858000"/>
          </a:xfrm>
        </p:spPr>
        <p:txBody>
          <a:bodyPr/>
          <a:lstStyle/>
          <a:p>
            <a:endParaRPr lang="id-ID"/>
          </a:p>
        </p:txBody>
      </p:sp>
    </p:spTree>
    <p:extLst>
      <p:ext uri="{BB962C8B-B14F-4D97-AF65-F5344CB8AC3E}">
        <p14:creationId xmlns:p14="http://schemas.microsoft.com/office/powerpoint/2010/main" val="493557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ight Half Pictgure in Page">
    <p:spTree>
      <p:nvGrpSpPr>
        <p:cNvPr id="1" name=""/>
        <p:cNvGrpSpPr/>
        <p:nvPr/>
      </p:nvGrpSpPr>
      <p:grpSpPr>
        <a:xfrm>
          <a:off x="0" y="0"/>
          <a:ext cx="0" cy="0"/>
          <a:chOff x="0" y="0"/>
          <a:chExt cx="0" cy="0"/>
        </a:xfrm>
      </p:grpSpPr>
      <p:sp>
        <p:nvSpPr>
          <p:cNvPr id="7" name="Picture Placeholder 3"/>
          <p:cNvSpPr>
            <a:spLocks noGrp="1"/>
          </p:cNvSpPr>
          <p:nvPr>
            <p:ph type="pic" sz="quarter" idx="10"/>
          </p:nvPr>
        </p:nvSpPr>
        <p:spPr>
          <a:xfrm>
            <a:off x="6096000" y="1"/>
            <a:ext cx="6096000" cy="6857999"/>
          </a:xfrm>
          <a:prstGeom prst="rect">
            <a:avLst/>
          </a:prstGeom>
          <a:ln w="9525">
            <a:noFill/>
          </a:ln>
        </p:spPr>
        <p:txBody>
          <a:bodyPr/>
          <a:lstStyle>
            <a:lvl1pPr>
              <a:defRPr sz="16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207309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48519-8ADB-4E68-BAFD-96DFFE6EC7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DAFC00-0AC7-4BF5-A625-FFDB010E48D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D03772-45E9-4368-B638-8F019CF2E6A2}"/>
              </a:ext>
            </a:extLst>
          </p:cNvPr>
          <p:cNvSpPr>
            <a:spLocks noGrp="1"/>
          </p:cNvSpPr>
          <p:nvPr>
            <p:ph type="dt" sz="half" idx="10"/>
          </p:nvPr>
        </p:nvSpPr>
        <p:spPr/>
        <p:txBody>
          <a:bodyPr/>
          <a:lstStyle/>
          <a:p>
            <a:fld id="{B4145EC3-03EF-4B49-8121-6A4CE80F1B4B}" type="datetime1">
              <a:rPr lang="zh-CN" altLang="en-US" smtClean="0"/>
              <a:t>2020/12/29</a:t>
            </a:fld>
            <a:endParaRPr lang="zh-CN" altLang="en-US"/>
          </a:p>
        </p:txBody>
      </p:sp>
      <p:sp>
        <p:nvSpPr>
          <p:cNvPr id="5" name="页脚占位符 4">
            <a:extLst>
              <a:ext uri="{FF2B5EF4-FFF2-40B4-BE49-F238E27FC236}">
                <a16:creationId xmlns:a16="http://schemas.microsoft.com/office/drawing/2014/main" id="{2265E712-5F98-4CF3-99F6-FE87C5737F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CD29FE-228A-466F-8966-D51C103C84A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29272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E0DA3-ED27-425C-A302-10C1A21FF9B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F6BF86B-6C80-441B-BECC-0F7753BE9E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39FAF8E-0959-40B4-BB7A-542F352C47A7}"/>
              </a:ext>
            </a:extLst>
          </p:cNvPr>
          <p:cNvSpPr>
            <a:spLocks noGrp="1"/>
          </p:cNvSpPr>
          <p:nvPr>
            <p:ph type="dt" sz="half" idx="10"/>
          </p:nvPr>
        </p:nvSpPr>
        <p:spPr/>
        <p:txBody>
          <a:bodyPr/>
          <a:lstStyle/>
          <a:p>
            <a:fld id="{E0BF7C3D-DD1A-4730-ACEB-D5416034E3DA}" type="datetime1">
              <a:rPr lang="zh-CN" altLang="en-US" smtClean="0"/>
              <a:t>2020/12/29</a:t>
            </a:fld>
            <a:endParaRPr lang="zh-CN" altLang="en-US"/>
          </a:p>
        </p:txBody>
      </p:sp>
      <p:sp>
        <p:nvSpPr>
          <p:cNvPr id="5" name="页脚占位符 4">
            <a:extLst>
              <a:ext uri="{FF2B5EF4-FFF2-40B4-BE49-F238E27FC236}">
                <a16:creationId xmlns:a16="http://schemas.microsoft.com/office/drawing/2014/main" id="{BC3239D4-F786-44F6-98F2-856934C80E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BD7541-0BF8-4A5F-981C-5F08CEDDA16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583005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87EDB-B39D-454B-BE03-9BA3668AFE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48E52-E260-47BB-A340-85D21E5FFF5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05D626E-0CE1-4C0F-A1A0-6081DE4A791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D41BDC2-74F9-4262-80C5-E0E4A0223209}"/>
              </a:ext>
            </a:extLst>
          </p:cNvPr>
          <p:cNvSpPr>
            <a:spLocks noGrp="1"/>
          </p:cNvSpPr>
          <p:nvPr>
            <p:ph type="dt" sz="half" idx="10"/>
          </p:nvPr>
        </p:nvSpPr>
        <p:spPr/>
        <p:txBody>
          <a:bodyPr/>
          <a:lstStyle/>
          <a:p>
            <a:fld id="{5558F09E-15F8-4276-BFFD-B76ADBC616BB}" type="datetime1">
              <a:rPr lang="zh-CN" altLang="en-US" smtClean="0"/>
              <a:t>2020/12/29</a:t>
            </a:fld>
            <a:endParaRPr lang="zh-CN" altLang="en-US"/>
          </a:p>
        </p:txBody>
      </p:sp>
      <p:sp>
        <p:nvSpPr>
          <p:cNvPr id="6" name="页脚占位符 5">
            <a:extLst>
              <a:ext uri="{FF2B5EF4-FFF2-40B4-BE49-F238E27FC236}">
                <a16:creationId xmlns:a16="http://schemas.microsoft.com/office/drawing/2014/main" id="{BCD59852-09CA-4351-A7CE-C5819B63E8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5E91E3-5274-498E-8404-8BABCFA99AB3}"/>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1890192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697C6-8905-4A13-8846-18F1ADAFF72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D7F7498-B529-46ED-AC23-804C70F236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738D4F8-96CD-41B0-B600-EFE6CCA8AA5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CCB70FF-355A-4E44-B09B-FED87724E4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D12A350-DF98-4A9F-9014-5B8FCCE86FD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D6E7744-1613-4F17-BC8D-03707A14B973}"/>
              </a:ext>
            </a:extLst>
          </p:cNvPr>
          <p:cNvSpPr>
            <a:spLocks noGrp="1"/>
          </p:cNvSpPr>
          <p:nvPr>
            <p:ph type="dt" sz="half" idx="10"/>
          </p:nvPr>
        </p:nvSpPr>
        <p:spPr/>
        <p:txBody>
          <a:bodyPr/>
          <a:lstStyle/>
          <a:p>
            <a:fld id="{5B806A69-2F5D-43A4-867F-6867BDEA08CD}" type="datetime1">
              <a:rPr lang="zh-CN" altLang="en-US" smtClean="0"/>
              <a:t>2020/12/29</a:t>
            </a:fld>
            <a:endParaRPr lang="zh-CN" altLang="en-US"/>
          </a:p>
        </p:txBody>
      </p:sp>
      <p:sp>
        <p:nvSpPr>
          <p:cNvPr id="8" name="页脚占位符 7">
            <a:extLst>
              <a:ext uri="{FF2B5EF4-FFF2-40B4-BE49-F238E27FC236}">
                <a16:creationId xmlns:a16="http://schemas.microsoft.com/office/drawing/2014/main" id="{70D88421-40A0-42F1-9FF1-AE4732EC5B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35BD99-F746-4089-AA38-182F80932A14}"/>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867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9CF11-0C01-459E-A9DB-4EA0C44479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DFB698-D83A-4973-BCE1-8EBA6D0C8E03}"/>
              </a:ext>
            </a:extLst>
          </p:cNvPr>
          <p:cNvSpPr>
            <a:spLocks noGrp="1"/>
          </p:cNvSpPr>
          <p:nvPr>
            <p:ph type="dt" sz="half" idx="10"/>
          </p:nvPr>
        </p:nvSpPr>
        <p:spPr/>
        <p:txBody>
          <a:bodyPr/>
          <a:lstStyle/>
          <a:p>
            <a:fld id="{1DF5055C-D597-483E-BD73-DDEF881D5652}" type="datetime1">
              <a:rPr lang="zh-CN" altLang="en-US" smtClean="0"/>
              <a:t>2020/12/29</a:t>
            </a:fld>
            <a:endParaRPr lang="zh-CN" altLang="en-US"/>
          </a:p>
        </p:txBody>
      </p:sp>
      <p:sp>
        <p:nvSpPr>
          <p:cNvPr id="4" name="页脚占位符 3">
            <a:extLst>
              <a:ext uri="{FF2B5EF4-FFF2-40B4-BE49-F238E27FC236}">
                <a16:creationId xmlns:a16="http://schemas.microsoft.com/office/drawing/2014/main" id="{BE687DBB-01D7-450E-AD26-EDDD049BF4B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A7977A1-5B3D-4155-B505-82BBE8AD432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767058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CFB86A-A4B3-41D7-896C-B1AAF170ABA1}"/>
              </a:ext>
            </a:extLst>
          </p:cNvPr>
          <p:cNvSpPr>
            <a:spLocks noGrp="1"/>
          </p:cNvSpPr>
          <p:nvPr>
            <p:ph type="dt" sz="half" idx="10"/>
          </p:nvPr>
        </p:nvSpPr>
        <p:spPr/>
        <p:txBody>
          <a:bodyPr/>
          <a:lstStyle/>
          <a:p>
            <a:fld id="{749E4FAA-6610-4412-A311-CB6446CD8201}" type="datetime1">
              <a:rPr lang="zh-CN" altLang="en-US" smtClean="0"/>
              <a:t>2020/12/29</a:t>
            </a:fld>
            <a:endParaRPr lang="zh-CN" altLang="en-US"/>
          </a:p>
        </p:txBody>
      </p:sp>
      <p:sp>
        <p:nvSpPr>
          <p:cNvPr id="3" name="页脚占位符 2">
            <a:extLst>
              <a:ext uri="{FF2B5EF4-FFF2-40B4-BE49-F238E27FC236}">
                <a16:creationId xmlns:a16="http://schemas.microsoft.com/office/drawing/2014/main" id="{3DE48D47-F4E5-4BC3-8B93-F8AEDB87B5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514D83C-A030-4768-9BC5-8784D4613076}"/>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847145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F3ABF-6686-4FB5-BCC1-5306FCCCA9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997E579-0133-4A48-8EEE-4AAC4B65A6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0B0AA31-5E12-423E-A0CD-7DF9B6BF4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1BADAC7-07DF-4D5D-A6D6-B30FF837375D}"/>
              </a:ext>
            </a:extLst>
          </p:cNvPr>
          <p:cNvSpPr>
            <a:spLocks noGrp="1"/>
          </p:cNvSpPr>
          <p:nvPr>
            <p:ph type="dt" sz="half" idx="10"/>
          </p:nvPr>
        </p:nvSpPr>
        <p:spPr/>
        <p:txBody>
          <a:bodyPr/>
          <a:lstStyle/>
          <a:p>
            <a:fld id="{4E04BADC-2C58-44FA-8906-BB42603704E7}" type="datetime1">
              <a:rPr lang="zh-CN" altLang="en-US" smtClean="0"/>
              <a:t>2020/12/29</a:t>
            </a:fld>
            <a:endParaRPr lang="zh-CN" altLang="en-US"/>
          </a:p>
        </p:txBody>
      </p:sp>
      <p:sp>
        <p:nvSpPr>
          <p:cNvPr id="6" name="页脚占位符 5">
            <a:extLst>
              <a:ext uri="{FF2B5EF4-FFF2-40B4-BE49-F238E27FC236}">
                <a16:creationId xmlns:a16="http://schemas.microsoft.com/office/drawing/2014/main" id="{8CB2AF12-8305-493D-BC08-D0F1F9A30E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C84228-60D7-4A82-B419-51BF9C001A27}"/>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0170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3CFF5-8718-40E8-9261-7AA957A1DC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5E70AE-60CC-419D-B713-A174025908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6BE1724-5E8F-4B1E-BB7D-47FFA58B3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08F98AE-BAF5-439D-99F1-186302D05829}"/>
              </a:ext>
            </a:extLst>
          </p:cNvPr>
          <p:cNvSpPr>
            <a:spLocks noGrp="1"/>
          </p:cNvSpPr>
          <p:nvPr>
            <p:ph type="dt" sz="half" idx="10"/>
          </p:nvPr>
        </p:nvSpPr>
        <p:spPr/>
        <p:txBody>
          <a:bodyPr/>
          <a:lstStyle/>
          <a:p>
            <a:fld id="{F164B918-33D9-41D1-87EF-17A8F5A43F29}" type="datetime1">
              <a:rPr lang="zh-CN" altLang="en-US" smtClean="0"/>
              <a:t>2020/12/29</a:t>
            </a:fld>
            <a:endParaRPr lang="zh-CN" altLang="en-US"/>
          </a:p>
        </p:txBody>
      </p:sp>
      <p:sp>
        <p:nvSpPr>
          <p:cNvPr id="6" name="页脚占位符 5">
            <a:extLst>
              <a:ext uri="{FF2B5EF4-FFF2-40B4-BE49-F238E27FC236}">
                <a16:creationId xmlns:a16="http://schemas.microsoft.com/office/drawing/2014/main" id="{1A06598B-6212-4F19-A94A-604393CC42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A3B029-B394-4238-96C0-086658E7DE6E}"/>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151719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C80250-CB60-41F5-80EF-EC869C2EA8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65790C0-C5D5-4D77-98B6-432809A61A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C4F86D-0E2E-4C8B-B8FF-7D3848121F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DD47C-F1C4-4087-B10E-7E6070418136}" type="datetime1">
              <a:rPr lang="zh-CN" altLang="en-US" smtClean="0"/>
              <a:t>2020/12/29</a:t>
            </a:fld>
            <a:endParaRPr lang="zh-CN" altLang="en-US"/>
          </a:p>
        </p:txBody>
      </p:sp>
      <p:sp>
        <p:nvSpPr>
          <p:cNvPr id="5" name="页脚占位符 4">
            <a:extLst>
              <a:ext uri="{FF2B5EF4-FFF2-40B4-BE49-F238E27FC236}">
                <a16:creationId xmlns:a16="http://schemas.microsoft.com/office/drawing/2014/main" id="{5576CB20-07E1-48E5-86C5-AF8E096BD5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091CF7-C75C-4D90-B550-3AC6F6BE1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4271948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1.emf"/><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6.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notesSlide" Target="../notesSlides/notesSlide1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7.xml"/><Relationship Id="rId5" Type="http://schemas.openxmlformats.org/officeDocument/2006/relationships/tags" Target="../tags/tag29.xml"/><Relationship Id="rId4" Type="http://schemas.openxmlformats.org/officeDocument/2006/relationships/tags" Target="../tags/tag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notesSlide" Target="../notesSlides/notesSlide18.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7.xml"/><Relationship Id="rId5" Type="http://schemas.openxmlformats.org/officeDocument/2006/relationships/tags" Target="../tags/tag34.xml"/><Relationship Id="rId4"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7.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slide" Target="slide7.xml"/><Relationship Id="rId1" Type="http://schemas.openxmlformats.org/officeDocument/2006/relationships/themeOverride" Target="../theme/themeOverride2.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 Target="slide3.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notesSlide" Target="../notesSlides/notesSlide2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7.xml"/><Relationship Id="rId5" Type="http://schemas.openxmlformats.org/officeDocument/2006/relationships/tags" Target="../tags/tag39.xml"/><Relationship Id="rId4" Type="http://schemas.openxmlformats.org/officeDocument/2006/relationships/tags" Target="../tags/tag3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notesSlide" Target="../notesSlides/notesSlide3.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7.xml"/><Relationship Id="rId5" Type="http://schemas.openxmlformats.org/officeDocument/2006/relationships/tags" Target="../tags/tag19.xml"/><Relationship Id="rId4" Type="http://schemas.openxmlformats.org/officeDocument/2006/relationships/tags" Target="../tags/tag18.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sgugger.github.io/deep-painterly-harmonization.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notesSlide" Target="../notesSlides/notesSlide7.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7.xml"/><Relationship Id="rId5" Type="http://schemas.openxmlformats.org/officeDocument/2006/relationships/tags" Target="../tags/tag24.xml"/><Relationship Id="rId4" Type="http://schemas.openxmlformats.org/officeDocument/2006/relationships/tags" Target="../tags/tag2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 Id="rId9"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6C8E5B-E5AF-4CE6-B579-DFF2834F8EBE}"/>
              </a:ext>
            </a:extLst>
          </p:cNvPr>
          <p:cNvPicPr>
            <a:picLocks noChangeAspect="1"/>
          </p:cNvPicPr>
          <p:nvPr/>
        </p:nvPicPr>
        <p:blipFill>
          <a:blip r:embed="rId6"/>
          <a:stretch>
            <a:fillRect/>
          </a:stretch>
        </p:blipFill>
        <p:spPr>
          <a:xfrm>
            <a:off x="0" y="1975"/>
            <a:ext cx="7022758" cy="6856025"/>
          </a:xfrm>
          <a:prstGeom prst="rect">
            <a:avLst/>
          </a:prstGeom>
        </p:spPr>
      </p:pic>
      <p:sp>
        <p:nvSpPr>
          <p:cNvPr id="24" name="PA_文本框 3">
            <a:extLst>
              <a:ext uri="{FF2B5EF4-FFF2-40B4-BE49-F238E27FC236}">
                <a16:creationId xmlns:a16="http://schemas.microsoft.com/office/drawing/2014/main" id="{71A4928C-9BC2-4DB0-8F16-5067FE47D3F3}"/>
              </a:ext>
            </a:extLst>
          </p:cNvPr>
          <p:cNvSpPr txBox="1"/>
          <p:nvPr>
            <p:custDataLst>
              <p:tags r:id="rId2"/>
            </p:custDataLst>
          </p:nvPr>
        </p:nvSpPr>
        <p:spPr>
          <a:xfrm>
            <a:off x="7688577" y="4640945"/>
            <a:ext cx="3390755" cy="954107"/>
          </a:xfrm>
          <a:prstGeom prst="rect">
            <a:avLst/>
          </a:prstGeom>
          <a:noFill/>
        </p:spPr>
        <p:txBody>
          <a:bodyPr wrap="square" rtlCol="0">
            <a:spAutoFit/>
          </a:bodyPr>
          <a:lstStyle/>
          <a:p>
            <a:pPr fontAlgn="base"/>
            <a:r>
              <a:rPr lang="zh-TW" altLang="zh-TW" sz="2800" dirty="0">
                <a:latin typeface="Arial Rounded MT Bold" panose="020F0704030504030204" pitchFamily="34" charset="0"/>
              </a:rPr>
              <a:t>M10909301 蔡忠諺</a:t>
            </a:r>
            <a:r>
              <a:rPr lang="en-US" altLang="zh-TW" sz="2800" dirty="0">
                <a:latin typeface="Arial Rounded MT Bold" panose="020F0704030504030204" pitchFamily="34" charset="0"/>
              </a:rPr>
              <a:t>​</a:t>
            </a:r>
          </a:p>
          <a:p>
            <a:pPr fontAlgn="base"/>
            <a:r>
              <a:rPr lang="zh-TW" altLang="zh-TW" sz="2800" dirty="0">
                <a:latin typeface="Arial Rounded MT Bold" panose="020F0704030504030204" pitchFamily="34" charset="0"/>
              </a:rPr>
              <a:t>M10909315 黃柏崴​</a:t>
            </a:r>
          </a:p>
        </p:txBody>
      </p:sp>
      <p:sp>
        <p:nvSpPr>
          <p:cNvPr id="25" name="PA_文本框 2">
            <a:extLst>
              <a:ext uri="{FF2B5EF4-FFF2-40B4-BE49-F238E27FC236}">
                <a16:creationId xmlns:a16="http://schemas.microsoft.com/office/drawing/2014/main" id="{C2FD5A4B-B65F-434B-99B7-A7B6FE06CBC9}"/>
              </a:ext>
            </a:extLst>
          </p:cNvPr>
          <p:cNvSpPr txBox="1"/>
          <p:nvPr>
            <p:custDataLst>
              <p:tags r:id="rId3"/>
            </p:custDataLst>
          </p:nvPr>
        </p:nvSpPr>
        <p:spPr>
          <a:xfrm>
            <a:off x="5845629" y="2001228"/>
            <a:ext cx="6104672" cy="1938992"/>
          </a:xfrm>
          <a:prstGeom prst="rect">
            <a:avLst/>
          </a:prstGeom>
          <a:noFill/>
        </p:spPr>
        <p:txBody>
          <a:bodyPr wrap="square" rtlCol="0">
            <a:spAutoFit/>
          </a:bodyPr>
          <a:lstStyle/>
          <a:p>
            <a:pPr algn="ctr"/>
            <a:r>
              <a:rPr lang="en-US" altLang="zh-CN" sz="6000" b="1" dirty="0">
                <a:solidFill>
                  <a:srgbClr val="063D54"/>
                </a:solidFill>
                <a:latin typeface="+mj-ea"/>
                <a:ea typeface="+mj-ea"/>
              </a:rPr>
              <a:t>Deep Painterly Harmonization​</a:t>
            </a:r>
            <a:endParaRPr lang="zh-CN" altLang="en-US" sz="6000" b="1" dirty="0">
              <a:solidFill>
                <a:srgbClr val="063D54"/>
              </a:solidFill>
              <a:latin typeface="+mj-ea"/>
              <a:ea typeface="+mj-ea"/>
            </a:endParaRPr>
          </a:p>
        </p:txBody>
      </p:sp>
      <p:sp>
        <p:nvSpPr>
          <p:cNvPr id="2" name="投影片編號版面配置區 1">
            <a:extLst>
              <a:ext uri="{FF2B5EF4-FFF2-40B4-BE49-F238E27FC236}">
                <a16:creationId xmlns:a16="http://schemas.microsoft.com/office/drawing/2014/main" id="{DF6F6932-8191-44F9-920B-9F0F2740FC85}"/>
              </a:ext>
            </a:extLst>
          </p:cNvPr>
          <p:cNvSpPr>
            <a:spLocks noGrp="1"/>
          </p:cNvSpPr>
          <p:nvPr>
            <p:ph type="sldNum" sz="quarter" idx="12"/>
          </p:nvPr>
        </p:nvSpPr>
        <p:spPr/>
        <p:txBody>
          <a:bodyPr/>
          <a:lstStyle/>
          <a:p>
            <a:fld id="{44341BB1-40C4-4700-B8C2-D06FA29C9A59}" type="slidenum">
              <a:rPr lang="zh-CN" altLang="en-US" smtClean="0"/>
              <a:t>1</a:t>
            </a:fld>
            <a:endParaRPr lang="zh-CN" altLang="en-US"/>
          </a:p>
        </p:txBody>
      </p:sp>
    </p:spTree>
    <p:extLst>
      <p:ext uri="{BB962C8B-B14F-4D97-AF65-F5344CB8AC3E}">
        <p14:creationId xmlns:p14="http://schemas.microsoft.com/office/powerpoint/2010/main" val="358071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41CB9F3-9486-4338-833D-FB44B70DC07D}"/>
              </a:ext>
            </a:extLst>
          </p:cNvPr>
          <p:cNvSpPr/>
          <p:nvPr/>
        </p:nvSpPr>
        <p:spPr>
          <a:xfrm>
            <a:off x="527255" y="395959"/>
            <a:ext cx="4240263" cy="584775"/>
          </a:xfrm>
          <a:prstGeom prst="rect">
            <a:avLst/>
          </a:prstGeom>
        </p:spPr>
        <p:txBody>
          <a:bodyPr wrap="none">
            <a:spAutoFit/>
          </a:bodyPr>
          <a:lstStyle/>
          <a:p>
            <a:r>
              <a:rPr lang="en-US" altLang="zh-TW" sz="3200" b="1" dirty="0">
                <a:solidFill>
                  <a:schemeClr val="accent1"/>
                </a:solidFill>
                <a:cs typeface="+mn-ea"/>
                <a:sym typeface="+mn-lt"/>
              </a:rPr>
              <a:t>2.2</a:t>
            </a:r>
            <a:r>
              <a:rPr lang="zh-TW" altLang="en-US" sz="3200" b="1" dirty="0">
                <a:solidFill>
                  <a:schemeClr val="accent1"/>
                </a:solidFill>
                <a:cs typeface="+mn-ea"/>
                <a:sym typeface="+mn-lt"/>
              </a:rPr>
              <a:t> </a:t>
            </a:r>
            <a:r>
              <a:rPr lang="en-US" altLang="zh-CN" sz="3200" b="1" dirty="0">
                <a:solidFill>
                  <a:schemeClr val="accent1"/>
                </a:solidFill>
                <a:cs typeface="+mn-ea"/>
                <a:sym typeface="+mn-lt"/>
              </a:rPr>
              <a:t>Image processing </a:t>
            </a:r>
            <a:endParaRPr lang="zh-CN" altLang="en-US" sz="3200" b="1" dirty="0">
              <a:solidFill>
                <a:schemeClr val="accent1"/>
              </a:solidFill>
              <a:cs typeface="+mn-ea"/>
              <a:sym typeface="+mn-lt"/>
            </a:endParaRPr>
          </a:p>
        </p:txBody>
      </p:sp>
      <p:grpSp>
        <p:nvGrpSpPr>
          <p:cNvPr id="10" name="Group 47">
            <a:extLst>
              <a:ext uri="{FF2B5EF4-FFF2-40B4-BE49-F238E27FC236}">
                <a16:creationId xmlns:a16="http://schemas.microsoft.com/office/drawing/2014/main" id="{532CD34F-5F7F-40BA-8EF9-ABBBFC3E8EC4}"/>
              </a:ext>
            </a:extLst>
          </p:cNvPr>
          <p:cNvGrpSpPr/>
          <p:nvPr/>
        </p:nvGrpSpPr>
        <p:grpSpPr>
          <a:xfrm>
            <a:off x="898070" y="1173217"/>
            <a:ext cx="738833" cy="977676"/>
            <a:chOff x="3000364" y="1428742"/>
            <a:chExt cx="883120" cy="1227378"/>
          </a:xfrm>
        </p:grpSpPr>
        <p:cxnSp>
          <p:nvCxnSpPr>
            <p:cNvPr id="11" name="Straight Connector 19">
              <a:extLst>
                <a:ext uri="{FF2B5EF4-FFF2-40B4-BE49-F238E27FC236}">
                  <a16:creationId xmlns:a16="http://schemas.microsoft.com/office/drawing/2014/main" id="{2B81BA21-5CB0-4DB7-B887-F61CB4052B95}"/>
                </a:ext>
              </a:extLst>
            </p:cNvPr>
            <p:cNvCxnSpPr/>
            <p:nvPr/>
          </p:nvCxnSpPr>
          <p:spPr>
            <a:xfrm rot="5400000">
              <a:off x="3072596" y="2298136"/>
              <a:ext cx="714380" cy="1588"/>
            </a:xfrm>
            <a:prstGeom prst="line">
              <a:avLst/>
            </a:prstGeom>
            <a:ln w="12700">
              <a:solidFill>
                <a:srgbClr val="063D54"/>
              </a:solidFill>
            </a:ln>
          </p:spPr>
          <p:style>
            <a:lnRef idx="1">
              <a:schemeClr val="accent1"/>
            </a:lnRef>
            <a:fillRef idx="0">
              <a:schemeClr val="accent1"/>
            </a:fillRef>
            <a:effectRef idx="0">
              <a:schemeClr val="accent1"/>
            </a:effectRef>
            <a:fontRef idx="minor">
              <a:schemeClr val="tx1"/>
            </a:fontRef>
          </p:style>
        </p:cxnSp>
        <p:sp>
          <p:nvSpPr>
            <p:cNvPr id="12" name="Oval 20">
              <a:extLst>
                <a:ext uri="{FF2B5EF4-FFF2-40B4-BE49-F238E27FC236}">
                  <a16:creationId xmlns:a16="http://schemas.microsoft.com/office/drawing/2014/main" id="{E2008130-F1E0-44D6-B307-5BF74327F682}"/>
                </a:ext>
              </a:extLst>
            </p:cNvPr>
            <p:cNvSpPr/>
            <p:nvPr/>
          </p:nvSpPr>
          <p:spPr>
            <a:xfrm>
              <a:off x="3000364" y="1428742"/>
              <a:ext cx="883120" cy="883120"/>
            </a:xfrm>
            <a:prstGeom prst="ellipse">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grpSp>
          <p:nvGrpSpPr>
            <p:cNvPr id="13" name="Group 81">
              <a:extLst>
                <a:ext uri="{FF2B5EF4-FFF2-40B4-BE49-F238E27FC236}">
                  <a16:creationId xmlns:a16="http://schemas.microsoft.com/office/drawing/2014/main" id="{AEACE227-B8BE-43F0-BB14-086801BE00FF}"/>
                </a:ext>
              </a:extLst>
            </p:cNvPr>
            <p:cNvGrpSpPr/>
            <p:nvPr/>
          </p:nvGrpSpPr>
          <p:grpSpPr>
            <a:xfrm>
              <a:off x="3251393" y="1753373"/>
              <a:ext cx="365425" cy="229016"/>
              <a:chOff x="2411138" y="4617692"/>
              <a:chExt cx="365425" cy="229016"/>
            </a:xfrm>
            <a:solidFill>
              <a:schemeClr val="bg1"/>
            </a:solidFill>
          </p:grpSpPr>
          <p:sp>
            <p:nvSpPr>
              <p:cNvPr id="14" name="AutoShape 105">
                <a:extLst>
                  <a:ext uri="{FF2B5EF4-FFF2-40B4-BE49-F238E27FC236}">
                    <a16:creationId xmlns:a16="http://schemas.microsoft.com/office/drawing/2014/main" id="{2B55F055-934A-433F-BEC4-6FB7CACBE13A}"/>
                  </a:ext>
                </a:extLst>
              </p:cNvPr>
              <p:cNvSpPr>
                <a:spLocks/>
              </p:cNvSpPr>
              <p:nvPr/>
            </p:nvSpPr>
            <p:spPr bwMode="auto">
              <a:xfrm>
                <a:off x="2411138" y="4617692"/>
                <a:ext cx="365425"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cs typeface="+mn-ea"/>
                  <a:sym typeface="+mn-lt"/>
                </a:endParaRPr>
              </a:p>
            </p:txBody>
          </p:sp>
          <p:sp>
            <p:nvSpPr>
              <p:cNvPr id="15" name="AutoShape 106">
                <a:extLst>
                  <a:ext uri="{FF2B5EF4-FFF2-40B4-BE49-F238E27FC236}">
                    <a16:creationId xmlns:a16="http://schemas.microsoft.com/office/drawing/2014/main" id="{5606F25D-062E-47C6-AC13-E316B6D055C2}"/>
                  </a:ext>
                </a:extLst>
              </p:cNvPr>
              <p:cNvSpPr>
                <a:spLocks/>
              </p:cNvSpPr>
              <p:nvPr/>
            </p:nvSpPr>
            <p:spPr bwMode="auto">
              <a:xfrm>
                <a:off x="2548173" y="4686523"/>
                <a:ext cx="51935"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cs typeface="+mn-ea"/>
                  <a:sym typeface="+mn-lt"/>
                </a:endParaRPr>
              </a:p>
            </p:txBody>
          </p:sp>
          <p:sp>
            <p:nvSpPr>
              <p:cNvPr id="16" name="AutoShape 107">
                <a:extLst>
                  <a:ext uri="{FF2B5EF4-FFF2-40B4-BE49-F238E27FC236}">
                    <a16:creationId xmlns:a16="http://schemas.microsoft.com/office/drawing/2014/main" id="{C5979645-999E-4134-8571-B7249476C575}"/>
                  </a:ext>
                </a:extLst>
              </p:cNvPr>
              <p:cNvSpPr>
                <a:spLocks/>
              </p:cNvSpPr>
              <p:nvPr/>
            </p:nvSpPr>
            <p:spPr bwMode="auto">
              <a:xfrm>
                <a:off x="2513756" y="4652107"/>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cs typeface="+mn-ea"/>
                  <a:sym typeface="+mn-lt"/>
                </a:endParaRPr>
              </a:p>
            </p:txBody>
          </p:sp>
        </p:grpSp>
      </p:grpSp>
      <p:sp>
        <p:nvSpPr>
          <p:cNvPr id="17" name="矩形 16">
            <a:extLst>
              <a:ext uri="{FF2B5EF4-FFF2-40B4-BE49-F238E27FC236}">
                <a16:creationId xmlns:a16="http://schemas.microsoft.com/office/drawing/2014/main" id="{24654275-13C4-4028-9353-48E79AF47017}"/>
              </a:ext>
            </a:extLst>
          </p:cNvPr>
          <p:cNvSpPr/>
          <p:nvPr/>
        </p:nvSpPr>
        <p:spPr>
          <a:xfrm>
            <a:off x="1836875" y="1400445"/>
            <a:ext cx="1080745" cy="523220"/>
          </a:xfrm>
          <a:prstGeom prst="rect">
            <a:avLst/>
          </a:prstGeom>
        </p:spPr>
        <p:txBody>
          <a:bodyPr wrap="none">
            <a:spAutoFit/>
          </a:bodyPr>
          <a:lstStyle/>
          <a:p>
            <a:r>
              <a:rPr lang="en-US" altLang="zh-TW" sz="2800" dirty="0"/>
              <a:t>Video</a:t>
            </a:r>
            <a:endParaRPr lang="zh-TW" altLang="en-US" sz="2800" dirty="0"/>
          </a:p>
        </p:txBody>
      </p:sp>
      <p:sp>
        <p:nvSpPr>
          <p:cNvPr id="3" name="投影片編號版面配置區 2">
            <a:extLst>
              <a:ext uri="{FF2B5EF4-FFF2-40B4-BE49-F238E27FC236}">
                <a16:creationId xmlns:a16="http://schemas.microsoft.com/office/drawing/2014/main" id="{563FADBB-2FCC-47AD-B12F-440707E3F738}"/>
              </a:ext>
            </a:extLst>
          </p:cNvPr>
          <p:cNvSpPr>
            <a:spLocks noGrp="1"/>
          </p:cNvSpPr>
          <p:nvPr>
            <p:ph type="sldNum" sz="quarter" idx="12"/>
          </p:nvPr>
        </p:nvSpPr>
        <p:spPr/>
        <p:txBody>
          <a:bodyPr/>
          <a:lstStyle/>
          <a:p>
            <a:fld id="{44341BB1-40C4-4700-B8C2-D06FA29C9A59}" type="slidenum">
              <a:rPr lang="zh-CN" altLang="en-US" smtClean="0"/>
              <a:t>10</a:t>
            </a:fld>
            <a:endParaRPr lang="zh-CN" altLang="en-US"/>
          </a:p>
        </p:txBody>
      </p:sp>
      <p:pic>
        <p:nvPicPr>
          <p:cNvPr id="4" name="picture process">
            <a:hlinkClick r:id="" action="ppaction://media"/>
            <a:extLst>
              <a:ext uri="{FF2B5EF4-FFF2-40B4-BE49-F238E27FC236}">
                <a16:creationId xmlns:a16="http://schemas.microsoft.com/office/drawing/2014/main" id="{71EA7391-AB77-4DFB-A639-99BA5284D6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7247" y="2003280"/>
            <a:ext cx="8063345" cy="4535632"/>
          </a:xfrm>
          <a:prstGeom prst="rect">
            <a:avLst/>
          </a:prstGeom>
        </p:spPr>
      </p:pic>
    </p:spTree>
    <p:extLst>
      <p:ext uri="{BB962C8B-B14F-4D97-AF65-F5344CB8AC3E}">
        <p14:creationId xmlns:p14="http://schemas.microsoft.com/office/powerpoint/2010/main" val="13723883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EFF541D7-4712-5F41-A54E-B941DE850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67" y="2464529"/>
            <a:ext cx="2628900" cy="3251200"/>
          </a:xfrm>
          <a:prstGeom prst="rect">
            <a:avLst/>
          </a:prstGeom>
        </p:spPr>
      </p:pic>
      <p:grpSp>
        <p:nvGrpSpPr>
          <p:cNvPr id="9" name="群組 8">
            <a:extLst>
              <a:ext uri="{FF2B5EF4-FFF2-40B4-BE49-F238E27FC236}">
                <a16:creationId xmlns:a16="http://schemas.microsoft.com/office/drawing/2014/main" id="{7717AC48-E7B5-476A-8D22-E43272217EA8}"/>
              </a:ext>
            </a:extLst>
          </p:cNvPr>
          <p:cNvGrpSpPr/>
          <p:nvPr/>
        </p:nvGrpSpPr>
        <p:grpSpPr>
          <a:xfrm>
            <a:off x="4242707" y="1142271"/>
            <a:ext cx="3706586" cy="713283"/>
            <a:chOff x="1254068" y="1751601"/>
            <a:chExt cx="4020061" cy="844641"/>
          </a:xfrm>
        </p:grpSpPr>
        <p:grpSp>
          <p:nvGrpSpPr>
            <p:cNvPr id="10" name="群組 9">
              <a:extLst>
                <a:ext uri="{FF2B5EF4-FFF2-40B4-BE49-F238E27FC236}">
                  <a16:creationId xmlns:a16="http://schemas.microsoft.com/office/drawing/2014/main" id="{E6B0B3A8-AA45-4D22-A6D1-5C3F8A00F55C}"/>
                </a:ext>
              </a:extLst>
            </p:cNvPr>
            <p:cNvGrpSpPr/>
            <p:nvPr/>
          </p:nvGrpSpPr>
          <p:grpSpPr>
            <a:xfrm>
              <a:off x="1254068" y="1751601"/>
              <a:ext cx="4020061" cy="844641"/>
              <a:chOff x="449534" y="1239896"/>
              <a:chExt cx="6844145" cy="743909"/>
            </a:xfrm>
          </p:grpSpPr>
          <p:sp>
            <p:nvSpPr>
              <p:cNvPr id="14" name="矩形: 圓角 13">
                <a:extLst>
                  <a:ext uri="{FF2B5EF4-FFF2-40B4-BE49-F238E27FC236}">
                    <a16:creationId xmlns:a16="http://schemas.microsoft.com/office/drawing/2014/main" id="{4ED3655D-C880-4B6E-9B0F-4A0DE7390077}"/>
                  </a:ext>
                </a:extLst>
              </p:cNvPr>
              <p:cNvSpPr/>
              <p:nvPr/>
            </p:nvSpPr>
            <p:spPr>
              <a:xfrm>
                <a:off x="449534" y="1239896"/>
                <a:ext cx="6844145" cy="743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矩形: 圓角 14">
                <a:extLst>
                  <a:ext uri="{FF2B5EF4-FFF2-40B4-BE49-F238E27FC236}">
                    <a16:creationId xmlns:a16="http://schemas.microsoft.com/office/drawing/2014/main" id="{FC09DD91-5B73-4778-9A46-231FED02FBF5}"/>
                  </a:ext>
                </a:extLst>
              </p:cNvPr>
              <p:cNvSpPr/>
              <p:nvPr/>
            </p:nvSpPr>
            <p:spPr>
              <a:xfrm>
                <a:off x="802152" y="1414516"/>
                <a:ext cx="6138906" cy="394668"/>
              </a:xfrm>
              <a:prstGeom prst="roundRect">
                <a:avLst/>
              </a:prstGeom>
              <a:solidFill>
                <a:srgbClr val="AA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2" name="矩形 11">
              <a:extLst>
                <a:ext uri="{FF2B5EF4-FFF2-40B4-BE49-F238E27FC236}">
                  <a16:creationId xmlns:a16="http://schemas.microsoft.com/office/drawing/2014/main" id="{37434CD0-9605-4A0B-9166-ABB9E396B788}"/>
                </a:ext>
              </a:extLst>
            </p:cNvPr>
            <p:cNvSpPr/>
            <p:nvPr/>
          </p:nvSpPr>
          <p:spPr>
            <a:xfrm>
              <a:off x="1586416" y="1792644"/>
              <a:ext cx="3355361" cy="692467"/>
            </a:xfrm>
            <a:prstGeom prst="rect">
              <a:avLst/>
            </a:prstGeom>
          </p:spPr>
          <p:txBody>
            <a:bodyPr wrap="square">
              <a:spAutoFit/>
            </a:bodyPr>
            <a:lstStyle/>
            <a:p>
              <a:r>
                <a:rPr lang="en-US" altLang="zh-TW" sz="3200" b="1" dirty="0">
                  <a:solidFill>
                    <a:schemeClr val="bg1"/>
                  </a:solidFill>
                  <a:ea typeface="新細明體"/>
                  <a:cs typeface="Calibri"/>
                </a:rPr>
                <a:t>In</a:t>
              </a:r>
              <a:r>
                <a:rPr lang="zh-TW" altLang="en-US" sz="3200" b="1" dirty="0">
                  <a:solidFill>
                    <a:schemeClr val="bg1"/>
                  </a:solidFill>
                  <a:ea typeface="新細明體"/>
                  <a:cs typeface="Calibri"/>
                </a:rPr>
                <a:t>tput </a:t>
              </a:r>
              <a:r>
                <a:rPr lang="en-US" altLang="zh-TW" sz="3200" b="1" dirty="0">
                  <a:solidFill>
                    <a:schemeClr val="bg1"/>
                  </a:solidFill>
                  <a:ea typeface="新細明體"/>
                  <a:cs typeface="Calibri"/>
                </a:rPr>
                <a:t>4</a:t>
              </a:r>
              <a:r>
                <a:rPr lang="zh-TW" altLang="en-US" sz="3200" b="1" dirty="0">
                  <a:solidFill>
                    <a:schemeClr val="bg1"/>
                  </a:solidFill>
                  <a:ea typeface="新細明體"/>
                  <a:cs typeface="Calibri"/>
                </a:rPr>
                <a:t> picture</a:t>
              </a:r>
            </a:p>
          </p:txBody>
        </p:sp>
      </p:grpSp>
      <p:pic>
        <p:nvPicPr>
          <p:cNvPr id="22" name="圖片 21">
            <a:extLst>
              <a:ext uri="{FF2B5EF4-FFF2-40B4-BE49-F238E27FC236}">
                <a16:creationId xmlns:a16="http://schemas.microsoft.com/office/drawing/2014/main" id="{B0A00952-0FB4-450E-ACF5-17ED5671F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8633" y="2473474"/>
            <a:ext cx="2628000" cy="3242255"/>
          </a:xfrm>
          <a:prstGeom prst="rect">
            <a:avLst/>
          </a:prstGeom>
        </p:spPr>
      </p:pic>
      <p:pic>
        <p:nvPicPr>
          <p:cNvPr id="24" name="圖片 23">
            <a:extLst>
              <a:ext uri="{FF2B5EF4-FFF2-40B4-BE49-F238E27FC236}">
                <a16:creationId xmlns:a16="http://schemas.microsoft.com/office/drawing/2014/main" id="{50204542-0B3F-465E-810E-CD76A14AE1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139" y="2473474"/>
            <a:ext cx="2628000" cy="3242255"/>
          </a:xfrm>
          <a:prstGeom prst="rect">
            <a:avLst/>
          </a:prstGeom>
        </p:spPr>
      </p:pic>
      <p:pic>
        <p:nvPicPr>
          <p:cNvPr id="28" name="圖片 27">
            <a:extLst>
              <a:ext uri="{FF2B5EF4-FFF2-40B4-BE49-F238E27FC236}">
                <a16:creationId xmlns:a16="http://schemas.microsoft.com/office/drawing/2014/main" id="{163568F6-1FD2-453B-9AC6-16C97861CB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0045" y="2473474"/>
            <a:ext cx="2628000" cy="3242255"/>
          </a:xfrm>
          <a:prstGeom prst="rect">
            <a:avLst/>
          </a:prstGeom>
        </p:spPr>
      </p:pic>
      <p:sp>
        <p:nvSpPr>
          <p:cNvPr id="13" name="矩形 12">
            <a:extLst>
              <a:ext uri="{FF2B5EF4-FFF2-40B4-BE49-F238E27FC236}">
                <a16:creationId xmlns:a16="http://schemas.microsoft.com/office/drawing/2014/main" id="{2F03E04F-35CC-4FCB-89A3-4ACFB3BFCDAC}"/>
              </a:ext>
            </a:extLst>
          </p:cNvPr>
          <p:cNvSpPr/>
          <p:nvPr/>
        </p:nvSpPr>
        <p:spPr>
          <a:xfrm>
            <a:off x="527255" y="395959"/>
            <a:ext cx="4240263" cy="584775"/>
          </a:xfrm>
          <a:prstGeom prst="rect">
            <a:avLst/>
          </a:prstGeom>
        </p:spPr>
        <p:txBody>
          <a:bodyPr wrap="none">
            <a:spAutoFit/>
          </a:bodyPr>
          <a:lstStyle/>
          <a:p>
            <a:r>
              <a:rPr lang="en-US" altLang="zh-TW" sz="3200" b="1" dirty="0">
                <a:solidFill>
                  <a:schemeClr val="accent1"/>
                </a:solidFill>
                <a:cs typeface="+mn-ea"/>
                <a:sym typeface="+mn-lt"/>
              </a:rPr>
              <a:t>2.2</a:t>
            </a:r>
            <a:r>
              <a:rPr lang="zh-TW" altLang="en-US" sz="3200" b="1" dirty="0">
                <a:solidFill>
                  <a:schemeClr val="accent1"/>
                </a:solidFill>
                <a:cs typeface="+mn-ea"/>
                <a:sym typeface="+mn-lt"/>
              </a:rPr>
              <a:t> </a:t>
            </a:r>
            <a:r>
              <a:rPr lang="en-US" altLang="zh-CN" sz="3200" b="1" dirty="0">
                <a:solidFill>
                  <a:schemeClr val="accent1"/>
                </a:solidFill>
                <a:cs typeface="+mn-ea"/>
                <a:sym typeface="+mn-lt"/>
              </a:rPr>
              <a:t>Image processing </a:t>
            </a:r>
            <a:endParaRPr lang="zh-CN" altLang="en-US" sz="3200" b="1" dirty="0">
              <a:solidFill>
                <a:schemeClr val="accent1"/>
              </a:solidFill>
              <a:cs typeface="+mn-ea"/>
              <a:sym typeface="+mn-lt"/>
            </a:endParaRPr>
          </a:p>
        </p:txBody>
      </p:sp>
      <p:sp>
        <p:nvSpPr>
          <p:cNvPr id="2" name="投影片編號版面配置區 1">
            <a:extLst>
              <a:ext uri="{FF2B5EF4-FFF2-40B4-BE49-F238E27FC236}">
                <a16:creationId xmlns:a16="http://schemas.microsoft.com/office/drawing/2014/main" id="{AB493869-2039-4DE5-AFEF-3CA1BF50547A}"/>
              </a:ext>
            </a:extLst>
          </p:cNvPr>
          <p:cNvSpPr>
            <a:spLocks noGrp="1"/>
          </p:cNvSpPr>
          <p:nvPr>
            <p:ph type="sldNum" sz="quarter" idx="12"/>
          </p:nvPr>
        </p:nvSpPr>
        <p:spPr/>
        <p:txBody>
          <a:bodyPr/>
          <a:lstStyle/>
          <a:p>
            <a:fld id="{44341BB1-40C4-4700-B8C2-D06FA29C9A59}" type="slidenum">
              <a:rPr lang="zh-CN" altLang="en-US" smtClean="0"/>
              <a:t>11</a:t>
            </a:fld>
            <a:endParaRPr lang="zh-CN" altLang="en-US"/>
          </a:p>
        </p:txBody>
      </p:sp>
    </p:spTree>
    <p:extLst>
      <p:ext uri="{BB962C8B-B14F-4D97-AF65-F5344CB8AC3E}">
        <p14:creationId xmlns:p14="http://schemas.microsoft.com/office/powerpoint/2010/main" val="762701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a:t>
            </a:r>
            <a:r>
              <a:rPr lang="en-US" altLang="zh-TW" sz="6000" dirty="0">
                <a:solidFill>
                  <a:srgbClr val="FCFCFC"/>
                </a:solidFill>
                <a:latin typeface="Gungsuh" panose="02030600000101010101" pitchFamily="18" charset="-127"/>
              </a:rPr>
              <a:t>3</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880987" y="2808289"/>
            <a:ext cx="7026500" cy="1136650"/>
          </a:xfrm>
          <a:prstGeom prst="rect">
            <a:avLst/>
          </a:prstGeom>
          <a:noFill/>
        </p:spPr>
        <p:txBody>
          <a:bodyPr rIns="360000">
            <a:normAutofit fontScale="85000" lnSpcReduction="20000"/>
          </a:bodyPr>
          <a:lstStyle/>
          <a:p>
            <a:pPr algn="r">
              <a:defRPr/>
            </a:pPr>
            <a:r>
              <a:rPr lang="en-US" altLang="zh-CN" sz="4800" b="1" dirty="0">
                <a:solidFill>
                  <a:schemeClr val="accent1">
                    <a:lumMod val="75000"/>
                  </a:schemeClr>
                </a:solidFill>
              </a:rPr>
              <a:t>Deep Painterly Harmonization Process</a:t>
            </a:r>
            <a:endParaRPr lang="zh-CN" altLang="en-US" sz="4800" b="1" dirty="0">
              <a:solidFill>
                <a:schemeClr val="accent1">
                  <a:lumMod val="75000"/>
                </a:schemeClr>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9AD534D4-3BDB-47A5-95D8-5DD11DFCD66B}"/>
              </a:ext>
            </a:extLst>
          </p:cNvPr>
          <p:cNvSpPr>
            <a:spLocks noGrp="1"/>
          </p:cNvSpPr>
          <p:nvPr>
            <p:ph type="sldNum" sz="quarter" idx="12"/>
          </p:nvPr>
        </p:nvSpPr>
        <p:spPr/>
        <p:txBody>
          <a:bodyPr/>
          <a:lstStyle/>
          <a:p>
            <a:fld id="{44341BB1-40C4-4700-B8C2-D06FA29C9A59}"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28549980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9">
            <a:extLst>
              <a:ext uri="{FF2B5EF4-FFF2-40B4-BE49-F238E27FC236}">
                <a16:creationId xmlns:a16="http://schemas.microsoft.com/office/drawing/2014/main" id="{64FD95CC-BF27-40C8-8B52-CA6C1CE2E1EA}"/>
              </a:ext>
            </a:extLst>
          </p:cNvPr>
          <p:cNvSpPr>
            <a:spLocks noChangeArrowheads="1"/>
          </p:cNvSpPr>
          <p:nvPr/>
        </p:nvSpPr>
        <p:spPr bwMode="auto">
          <a:xfrm>
            <a:off x="0" y="3176"/>
            <a:ext cx="12192000" cy="1237796"/>
          </a:xfrm>
          <a:prstGeom prst="rect">
            <a:avLst/>
          </a:prstGeom>
          <a:solidFill>
            <a:srgbClr val="A5A5A5"/>
          </a:solidFill>
          <a:ln w="12700">
            <a:solidFill>
              <a:srgbClr val="AAABAB"/>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 name="矩形 7">
            <a:extLst>
              <a:ext uri="{FF2B5EF4-FFF2-40B4-BE49-F238E27FC236}">
                <a16:creationId xmlns:a16="http://schemas.microsoft.com/office/drawing/2014/main" id="{FB3002A8-7622-41DA-9902-CA53E6704844}"/>
              </a:ext>
            </a:extLst>
          </p:cNvPr>
          <p:cNvSpPr/>
          <p:nvPr/>
        </p:nvSpPr>
        <p:spPr>
          <a:xfrm>
            <a:off x="356091" y="388649"/>
            <a:ext cx="3139001" cy="1077218"/>
          </a:xfrm>
          <a:prstGeom prst="rect">
            <a:avLst/>
          </a:prstGeom>
        </p:spPr>
        <p:txBody>
          <a:bodyPr wrap="none">
            <a:spAutoFit/>
          </a:bodyPr>
          <a:lstStyle/>
          <a:p>
            <a:r>
              <a:rPr lang="en-US" altLang="zh-TW" sz="3200" b="1" dirty="0">
                <a:solidFill>
                  <a:srgbClr val="063D54"/>
                </a:solidFill>
                <a:cs typeface="+mn-ea"/>
                <a:sym typeface="+mn-lt"/>
              </a:rPr>
              <a:t>3.1</a:t>
            </a:r>
            <a:r>
              <a:rPr lang="zh-TW" altLang="en-US" sz="3200" b="1" dirty="0">
                <a:solidFill>
                  <a:srgbClr val="063D54"/>
                </a:solidFill>
                <a:cs typeface="+mn-ea"/>
                <a:sym typeface="+mn-lt"/>
              </a:rPr>
              <a:t> </a:t>
            </a:r>
            <a:r>
              <a:rPr lang="en-US" altLang="zh-TW" sz="3200" b="1" dirty="0">
                <a:solidFill>
                  <a:srgbClr val="063D54"/>
                </a:solidFill>
                <a:latin typeface="Calibri"/>
                <a:ea typeface="+mj-lt"/>
                <a:cs typeface="Calibri"/>
              </a:rPr>
              <a:t>The First Pass</a:t>
            </a:r>
            <a:endParaRPr lang="zh-CN" altLang="en-US" sz="3200" b="1" dirty="0">
              <a:solidFill>
                <a:srgbClr val="063D54"/>
              </a:solidFill>
              <a:cs typeface="+mn-ea"/>
              <a:sym typeface="+mn-lt"/>
            </a:endParaRPr>
          </a:p>
          <a:p>
            <a:pPr lvl="0"/>
            <a:endParaRPr lang="zh-CN" altLang="en-US" sz="3200" b="1" dirty="0">
              <a:solidFill>
                <a:srgbClr val="063D54"/>
              </a:solidFill>
              <a:cs typeface="+mn-ea"/>
              <a:sym typeface="+mn-lt"/>
            </a:endParaRPr>
          </a:p>
        </p:txBody>
      </p:sp>
      <p:sp>
        <p:nvSpPr>
          <p:cNvPr id="2" name="內容版面配置區 1">
            <a:extLst>
              <a:ext uri="{FF2B5EF4-FFF2-40B4-BE49-F238E27FC236}">
                <a16:creationId xmlns:a16="http://schemas.microsoft.com/office/drawing/2014/main" id="{E647AEE1-D717-3243-82EF-A70593E7D596}"/>
              </a:ext>
            </a:extLst>
          </p:cNvPr>
          <p:cNvSpPr>
            <a:spLocks noGrp="1"/>
          </p:cNvSpPr>
          <p:nvPr>
            <p:ph idx="1"/>
          </p:nvPr>
        </p:nvSpPr>
        <p:spPr>
          <a:xfrm>
            <a:off x="838200" y="1851340"/>
            <a:ext cx="10515600" cy="4351338"/>
          </a:xfrm>
        </p:spPr>
        <p:txBody>
          <a:bodyPr>
            <a:normAutofit fontScale="92500" lnSpcReduction="20000"/>
          </a:bodyPr>
          <a:lstStyle/>
          <a:p>
            <a:r>
              <a:rPr kumimoji="1" lang="en" altLang="zh-TW" dirty="0"/>
              <a:t>Focus on the general style</a:t>
            </a:r>
          </a:p>
          <a:p>
            <a:pPr lvl="1"/>
            <a:endParaRPr kumimoji="1" lang="en" altLang="zh-TW" dirty="0"/>
          </a:p>
          <a:p>
            <a:r>
              <a:rPr kumimoji="1" lang="en" altLang="zh-TW" dirty="0"/>
              <a:t>Giving an intermediate result</a:t>
            </a:r>
          </a:p>
          <a:p>
            <a:pPr marL="457200" lvl="1" indent="0">
              <a:buNone/>
            </a:pPr>
            <a:endParaRPr kumimoji="1" lang="en" altLang="zh-TW" dirty="0"/>
          </a:p>
          <a:p>
            <a:r>
              <a:rPr kumimoji="1" lang="en" altLang="zh-TW" dirty="0"/>
              <a:t>Compute the results of the convolutional layers for the content picture and the style picture</a:t>
            </a:r>
          </a:p>
          <a:p>
            <a:pPr lvl="1"/>
            <a:endParaRPr kumimoji="1" lang="en" altLang="zh-TW" dirty="0"/>
          </a:p>
          <a:p>
            <a:r>
              <a:rPr kumimoji="1" lang="en" altLang="zh-TW" dirty="0"/>
              <a:t>Compute the results of the convolutional layers for  input </a:t>
            </a:r>
          </a:p>
          <a:p>
            <a:pPr lvl="1"/>
            <a:endParaRPr kumimoji="1" lang="en" altLang="zh-TW" dirty="0"/>
          </a:p>
          <a:p>
            <a:r>
              <a:rPr kumimoji="1" lang="en" altLang="zh-TW" dirty="0"/>
              <a:t>Compare them to these result and </a:t>
            </a:r>
            <a:r>
              <a:rPr kumimoji="1" lang="en" altLang="zh-TW" dirty="0">
                <a:solidFill>
                  <a:srgbClr val="FF0000"/>
                </a:solidFill>
              </a:rPr>
              <a:t>calculate a loss </a:t>
            </a:r>
          </a:p>
          <a:p>
            <a:pPr lvl="1"/>
            <a:endParaRPr kumimoji="1" lang="en" altLang="zh-TW" dirty="0">
              <a:solidFill>
                <a:srgbClr val="FF0000"/>
              </a:solidFill>
            </a:endParaRPr>
          </a:p>
          <a:p>
            <a:r>
              <a:rPr kumimoji="1" lang="en" altLang="zh-TW" dirty="0"/>
              <a:t>Compute the gradients of this loss and use them to get a better input</a:t>
            </a:r>
          </a:p>
          <a:p>
            <a:endParaRPr kumimoji="1" lang="zh-TW" altLang="en-US" dirty="0"/>
          </a:p>
        </p:txBody>
      </p:sp>
      <p:sp>
        <p:nvSpPr>
          <p:cNvPr id="3" name="投影片編號版面配置區 2">
            <a:extLst>
              <a:ext uri="{FF2B5EF4-FFF2-40B4-BE49-F238E27FC236}">
                <a16:creationId xmlns:a16="http://schemas.microsoft.com/office/drawing/2014/main" id="{09AA3A12-3918-49FA-9C37-13657CE15F8C}"/>
              </a:ext>
            </a:extLst>
          </p:cNvPr>
          <p:cNvSpPr>
            <a:spLocks noGrp="1"/>
          </p:cNvSpPr>
          <p:nvPr>
            <p:ph type="sldNum" sz="quarter" idx="12"/>
          </p:nvPr>
        </p:nvSpPr>
        <p:spPr/>
        <p:txBody>
          <a:bodyPr/>
          <a:lstStyle/>
          <a:p>
            <a:fld id="{44341BB1-40C4-4700-B8C2-D06FA29C9A59}" type="slidenum">
              <a:rPr lang="zh-CN" altLang="en-US" smtClean="0"/>
              <a:t>13</a:t>
            </a:fld>
            <a:endParaRPr lang="zh-CN" altLang="en-US"/>
          </a:p>
        </p:txBody>
      </p:sp>
    </p:spTree>
    <p:extLst>
      <p:ext uri="{BB962C8B-B14F-4D97-AF65-F5344CB8AC3E}">
        <p14:creationId xmlns:p14="http://schemas.microsoft.com/office/powerpoint/2010/main" val="32789408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9">
            <a:extLst>
              <a:ext uri="{FF2B5EF4-FFF2-40B4-BE49-F238E27FC236}">
                <a16:creationId xmlns:a16="http://schemas.microsoft.com/office/drawing/2014/main" id="{3C60EC78-FF34-458C-A487-6024FA044301}"/>
              </a:ext>
            </a:extLst>
          </p:cNvPr>
          <p:cNvSpPr>
            <a:spLocks noChangeArrowheads="1"/>
          </p:cNvSpPr>
          <p:nvPr/>
        </p:nvSpPr>
        <p:spPr bwMode="auto">
          <a:xfrm rot="-900000">
            <a:off x="-668338" y="-923925"/>
            <a:ext cx="6434138" cy="1687513"/>
          </a:xfrm>
          <a:prstGeom prst="rect">
            <a:avLst/>
          </a:prstGeom>
          <a:solidFill>
            <a:srgbClr val="8497B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41" name="Rectangle 40"/>
          <p:cNvSpPr/>
          <p:nvPr/>
        </p:nvSpPr>
        <p:spPr>
          <a:xfrm>
            <a:off x="723168" y="2129208"/>
            <a:ext cx="760499" cy="1107996"/>
          </a:xfrm>
          <a:prstGeom prst="rect">
            <a:avLst/>
          </a:prstGeom>
        </p:spPr>
        <p:txBody>
          <a:bodyPr wrap="square">
            <a:spAutoFit/>
          </a:bodyPr>
          <a:lstStyle/>
          <a:p>
            <a:pPr algn="ctr"/>
            <a:r>
              <a:rPr lang="en-US" sz="6600" dirty="0">
                <a:solidFill>
                  <a:srgbClr val="063D54"/>
                </a:solidFill>
                <a:latin typeface="Open Sans Light" pitchFamily="34" charset="0"/>
                <a:ea typeface="Open Sans Light" pitchFamily="34" charset="0"/>
                <a:cs typeface="Open Sans Light" pitchFamily="34" charset="0"/>
              </a:rPr>
              <a:t>2</a:t>
            </a:r>
          </a:p>
        </p:txBody>
      </p:sp>
      <p:sp>
        <p:nvSpPr>
          <p:cNvPr id="44" name="Rectangle 43"/>
          <p:cNvSpPr/>
          <p:nvPr/>
        </p:nvSpPr>
        <p:spPr>
          <a:xfrm>
            <a:off x="723167" y="3237204"/>
            <a:ext cx="760499" cy="1107996"/>
          </a:xfrm>
          <a:prstGeom prst="rect">
            <a:avLst/>
          </a:prstGeom>
        </p:spPr>
        <p:txBody>
          <a:bodyPr wrap="square">
            <a:spAutoFit/>
          </a:bodyPr>
          <a:lstStyle/>
          <a:p>
            <a:pPr algn="ctr"/>
            <a:r>
              <a:rPr lang="en-US" sz="6600" dirty="0">
                <a:latin typeface="Open Sans Light" pitchFamily="34" charset="0"/>
                <a:ea typeface="Open Sans Light" pitchFamily="34" charset="0"/>
                <a:cs typeface="Open Sans Light" pitchFamily="34" charset="0"/>
              </a:rPr>
              <a:t>3</a:t>
            </a:r>
          </a:p>
        </p:txBody>
      </p:sp>
      <p:sp>
        <p:nvSpPr>
          <p:cNvPr id="47" name="Rectangle 46"/>
          <p:cNvSpPr/>
          <p:nvPr/>
        </p:nvSpPr>
        <p:spPr>
          <a:xfrm>
            <a:off x="708044" y="4413402"/>
            <a:ext cx="760499" cy="1107996"/>
          </a:xfrm>
          <a:prstGeom prst="rect">
            <a:avLst/>
          </a:prstGeom>
          <a:solidFill>
            <a:schemeClr val="bg1"/>
          </a:solidFill>
        </p:spPr>
        <p:txBody>
          <a:bodyPr wrap="square">
            <a:spAutoFit/>
          </a:bodyPr>
          <a:lstStyle/>
          <a:p>
            <a:pPr algn="ctr"/>
            <a:r>
              <a:rPr lang="en-US" sz="6600" dirty="0">
                <a:solidFill>
                  <a:srgbClr val="063D54"/>
                </a:solidFill>
                <a:latin typeface="Open Sans Light" pitchFamily="34" charset="0"/>
                <a:ea typeface="Open Sans Light" pitchFamily="34" charset="0"/>
                <a:cs typeface="Open Sans Light" pitchFamily="34" charset="0"/>
              </a:rPr>
              <a:t>4</a:t>
            </a:r>
          </a:p>
        </p:txBody>
      </p:sp>
      <p:sp>
        <p:nvSpPr>
          <p:cNvPr id="35" name="Rectangle 34"/>
          <p:cNvSpPr/>
          <p:nvPr/>
        </p:nvSpPr>
        <p:spPr>
          <a:xfrm>
            <a:off x="944486" y="1119455"/>
            <a:ext cx="317862" cy="1107996"/>
          </a:xfrm>
          <a:prstGeom prst="rect">
            <a:avLst/>
          </a:prstGeom>
        </p:spPr>
        <p:txBody>
          <a:bodyPr wrap="square">
            <a:spAutoFit/>
          </a:bodyPr>
          <a:lstStyle/>
          <a:p>
            <a:pPr algn="ctr"/>
            <a:r>
              <a:rPr lang="en-US" sz="6600" dirty="0">
                <a:latin typeface="Open Sans Light" pitchFamily="34" charset="0"/>
                <a:ea typeface="Open Sans Light" pitchFamily="34" charset="0"/>
                <a:cs typeface="Open Sans Light" pitchFamily="34" charset="0"/>
              </a:rPr>
              <a:t>1</a:t>
            </a:r>
          </a:p>
        </p:txBody>
      </p:sp>
      <p:sp>
        <p:nvSpPr>
          <p:cNvPr id="23" name="Rectangle 43">
            <a:extLst>
              <a:ext uri="{FF2B5EF4-FFF2-40B4-BE49-F238E27FC236}">
                <a16:creationId xmlns:a16="http://schemas.microsoft.com/office/drawing/2014/main" id="{6234C307-26C9-4633-9351-944F76978CD6}"/>
              </a:ext>
            </a:extLst>
          </p:cNvPr>
          <p:cNvSpPr/>
          <p:nvPr/>
        </p:nvSpPr>
        <p:spPr>
          <a:xfrm>
            <a:off x="723168" y="5507410"/>
            <a:ext cx="760499" cy="1107996"/>
          </a:xfrm>
          <a:prstGeom prst="rect">
            <a:avLst/>
          </a:prstGeom>
        </p:spPr>
        <p:txBody>
          <a:bodyPr wrap="square">
            <a:spAutoFit/>
          </a:bodyPr>
          <a:lstStyle/>
          <a:p>
            <a:pPr algn="ctr"/>
            <a:r>
              <a:rPr lang="en-US" altLang="zh-TW" sz="6600" dirty="0">
                <a:latin typeface="Open Sans Light" pitchFamily="34" charset="0"/>
                <a:ea typeface="Open Sans Light" pitchFamily="34" charset="0"/>
                <a:cs typeface="Open Sans Light" pitchFamily="34" charset="0"/>
              </a:rPr>
              <a:t>5</a:t>
            </a:r>
            <a:endParaRPr lang="en-US" sz="6600" dirty="0">
              <a:latin typeface="Open Sans Light" pitchFamily="34" charset="0"/>
              <a:ea typeface="Open Sans Light" pitchFamily="34" charset="0"/>
              <a:cs typeface="Open Sans Light" pitchFamily="34" charset="0"/>
            </a:endParaRPr>
          </a:p>
        </p:txBody>
      </p:sp>
      <p:sp>
        <p:nvSpPr>
          <p:cNvPr id="25" name="矩形 24">
            <a:extLst>
              <a:ext uri="{FF2B5EF4-FFF2-40B4-BE49-F238E27FC236}">
                <a16:creationId xmlns:a16="http://schemas.microsoft.com/office/drawing/2014/main" id="{76E14F38-96A5-4E37-A1C1-FA74DF00E120}"/>
              </a:ext>
            </a:extLst>
          </p:cNvPr>
          <p:cNvSpPr/>
          <p:nvPr/>
        </p:nvSpPr>
        <p:spPr>
          <a:xfrm>
            <a:off x="527255" y="395959"/>
            <a:ext cx="5503430" cy="584775"/>
          </a:xfrm>
          <a:prstGeom prst="rect">
            <a:avLst/>
          </a:prstGeom>
        </p:spPr>
        <p:txBody>
          <a:bodyPr wrap="none">
            <a:spAutoFit/>
          </a:bodyPr>
          <a:lstStyle/>
          <a:p>
            <a:pPr lvl="0"/>
            <a:r>
              <a:rPr lang="en-US" altLang="zh-TW" sz="3200" b="1" dirty="0">
                <a:solidFill>
                  <a:srgbClr val="063D54"/>
                </a:solidFill>
                <a:cs typeface="+mn-ea"/>
                <a:sym typeface="+mn-lt"/>
              </a:rPr>
              <a:t>3.1</a:t>
            </a:r>
            <a:r>
              <a:rPr lang="zh-TW" altLang="en-US" sz="3200" b="1" dirty="0">
                <a:solidFill>
                  <a:srgbClr val="063D54"/>
                </a:solidFill>
                <a:cs typeface="+mn-ea"/>
                <a:sym typeface="+mn-lt"/>
              </a:rPr>
              <a:t> </a:t>
            </a:r>
            <a:r>
              <a:rPr lang="en-US" altLang="zh-TW" sz="3200" b="1" dirty="0">
                <a:solidFill>
                  <a:srgbClr val="063D54"/>
                </a:solidFill>
                <a:latin typeface="Calibri"/>
                <a:ea typeface="+mj-lt"/>
                <a:cs typeface="Calibri"/>
              </a:rPr>
              <a:t>The First Pass-Loss function</a:t>
            </a:r>
            <a:endParaRPr lang="zh-CN" altLang="en-US" sz="3200" b="1" dirty="0">
              <a:solidFill>
                <a:srgbClr val="063D54"/>
              </a:solidFill>
              <a:cs typeface="+mn-ea"/>
              <a:sym typeface="+mn-lt"/>
            </a:endParaRPr>
          </a:p>
        </p:txBody>
      </p:sp>
      <p:sp>
        <p:nvSpPr>
          <p:cNvPr id="26" name="內容版面配置區 2">
            <a:extLst>
              <a:ext uri="{FF2B5EF4-FFF2-40B4-BE49-F238E27FC236}">
                <a16:creationId xmlns:a16="http://schemas.microsoft.com/office/drawing/2014/main" id="{6C9B3908-1579-419B-ACDB-526E327ED32B}"/>
              </a:ext>
            </a:extLst>
          </p:cNvPr>
          <p:cNvSpPr txBox="1">
            <a:spLocks/>
          </p:cNvSpPr>
          <p:nvPr/>
        </p:nvSpPr>
        <p:spPr>
          <a:xfrm>
            <a:off x="1676400" y="1400292"/>
            <a:ext cx="10515600" cy="8271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ea typeface="+mn-lt"/>
                <a:cs typeface="+mn-lt"/>
              </a:rPr>
              <a:t>C</a:t>
            </a:r>
            <a:r>
              <a:rPr lang="zh-TW" dirty="0">
                <a:ea typeface="+mn-lt"/>
                <a:cs typeface="+mn-lt"/>
              </a:rPr>
              <a:t>ontent </a:t>
            </a:r>
            <a:r>
              <a:rPr lang="en-US" altLang="zh-TW" dirty="0">
                <a:ea typeface="+mn-lt"/>
                <a:cs typeface="+mn-lt"/>
              </a:rPr>
              <a:t>L</a:t>
            </a:r>
            <a:r>
              <a:rPr lang="zh-TW" dirty="0">
                <a:ea typeface="+mn-lt"/>
                <a:cs typeface="+mn-lt"/>
              </a:rPr>
              <a:t>oss</a:t>
            </a:r>
            <a:endParaRPr lang="zh-TW" altLang="en-US" dirty="0">
              <a:ea typeface="新細明體" panose="02020500000000000000" pitchFamily="18" charset="-120"/>
              <a:cs typeface="+mn-lt"/>
            </a:endParaRPr>
          </a:p>
          <a:p>
            <a:pPr lvl="1"/>
            <a:r>
              <a:rPr lang="en-US" altLang="zh-TW" dirty="0">
                <a:ea typeface="+mn-lt"/>
                <a:cs typeface="+mn-lt"/>
              </a:rPr>
              <a:t>Measures</a:t>
            </a:r>
            <a:r>
              <a:rPr lang="zh-TW" altLang="en-US" dirty="0">
                <a:ea typeface="+mn-lt"/>
                <a:cs typeface="+mn-lt"/>
              </a:rPr>
              <a:t> </a:t>
            </a:r>
            <a:r>
              <a:rPr lang="en-US" altLang="zh-TW" dirty="0">
                <a:ea typeface="+mn-lt"/>
                <a:cs typeface="+mn-lt"/>
              </a:rPr>
              <a:t>the</a:t>
            </a:r>
            <a:r>
              <a:rPr lang="zh-TW" altLang="en-US" dirty="0">
                <a:ea typeface="+mn-lt"/>
                <a:cs typeface="+mn-lt"/>
              </a:rPr>
              <a:t> </a:t>
            </a:r>
            <a:r>
              <a:rPr lang="en-US" altLang="zh-TW" dirty="0">
                <a:ea typeface="+mn-lt"/>
                <a:cs typeface="+mn-lt"/>
              </a:rPr>
              <a:t>difference</a:t>
            </a:r>
            <a:r>
              <a:rPr lang="zh-TW" altLang="en-US" dirty="0">
                <a:ea typeface="+mn-lt"/>
                <a:cs typeface="+mn-lt"/>
              </a:rPr>
              <a:t> </a:t>
            </a:r>
            <a:r>
              <a:rPr lang="en-US" altLang="zh-TW" dirty="0">
                <a:ea typeface="+mn-lt"/>
                <a:cs typeface="+mn-lt"/>
              </a:rPr>
              <a:t>between</a:t>
            </a:r>
            <a:r>
              <a:rPr lang="zh-TW" altLang="en-US" dirty="0">
                <a:ea typeface="+mn-lt"/>
                <a:cs typeface="+mn-lt"/>
              </a:rPr>
              <a:t> </a:t>
            </a:r>
            <a:r>
              <a:rPr lang="en-US" altLang="zh-TW" dirty="0">
                <a:ea typeface="+mn-lt"/>
                <a:cs typeface="+mn-lt"/>
              </a:rPr>
              <a:t>input</a:t>
            </a:r>
            <a:r>
              <a:rPr lang="zh-TW" altLang="en-US" dirty="0">
                <a:ea typeface="+mn-lt"/>
                <a:cs typeface="+mn-lt"/>
              </a:rPr>
              <a:t> </a:t>
            </a:r>
            <a:r>
              <a:rPr lang="en-US" altLang="zh-TW" dirty="0">
                <a:ea typeface="+mn-lt"/>
                <a:cs typeface="+mn-lt"/>
              </a:rPr>
              <a:t>and</a:t>
            </a:r>
            <a:r>
              <a:rPr lang="zh-TW" altLang="en-US" dirty="0">
                <a:ea typeface="+mn-lt"/>
                <a:cs typeface="+mn-lt"/>
              </a:rPr>
              <a:t> </a:t>
            </a:r>
            <a:r>
              <a:rPr lang="en-US" altLang="zh-TW" dirty="0">
                <a:ea typeface="+mn-lt"/>
                <a:cs typeface="+mn-lt"/>
              </a:rPr>
              <a:t>the</a:t>
            </a:r>
            <a:r>
              <a:rPr lang="zh-TW" altLang="en-US" dirty="0">
                <a:ea typeface="+mn-lt"/>
                <a:cs typeface="+mn-lt"/>
              </a:rPr>
              <a:t> </a:t>
            </a:r>
            <a:r>
              <a:rPr lang="en-US" altLang="zh-TW" dirty="0">
                <a:ea typeface="+mn-lt"/>
                <a:cs typeface="+mn-lt"/>
              </a:rPr>
              <a:t>content</a:t>
            </a:r>
            <a:r>
              <a:rPr lang="zh-TW" altLang="en-US" dirty="0">
                <a:ea typeface="+mn-lt"/>
                <a:cs typeface="+mn-lt"/>
              </a:rPr>
              <a:t> </a:t>
            </a:r>
            <a:r>
              <a:rPr lang="en-US" altLang="zh-TW" dirty="0">
                <a:ea typeface="+mn-lt"/>
                <a:cs typeface="+mn-lt"/>
              </a:rPr>
              <a:t>image</a:t>
            </a:r>
            <a:endParaRPr lang="zh-TW" dirty="0">
              <a:ea typeface="+mn-lt"/>
              <a:cs typeface="+mn-lt"/>
            </a:endParaRPr>
          </a:p>
        </p:txBody>
      </p:sp>
      <p:sp>
        <p:nvSpPr>
          <p:cNvPr id="9" name="矩形 8">
            <a:extLst>
              <a:ext uri="{FF2B5EF4-FFF2-40B4-BE49-F238E27FC236}">
                <a16:creationId xmlns:a16="http://schemas.microsoft.com/office/drawing/2014/main" id="{51C77415-E90E-4803-ABA2-6047B4BBBE0D}"/>
              </a:ext>
            </a:extLst>
          </p:cNvPr>
          <p:cNvSpPr/>
          <p:nvPr/>
        </p:nvSpPr>
        <p:spPr>
          <a:xfrm>
            <a:off x="1676400" y="2504893"/>
            <a:ext cx="9018814" cy="876650"/>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altLang="zh-TW" sz="2800" dirty="0">
                <a:solidFill>
                  <a:srgbClr val="000000"/>
                </a:solidFill>
                <a:ea typeface="等线" panose="020F0502020204030204"/>
                <a:cs typeface="+mn-lt"/>
              </a:rPr>
              <a:t>Style</a:t>
            </a:r>
            <a:r>
              <a:rPr lang="zh-TW" altLang="en-US" sz="2800" dirty="0">
                <a:solidFill>
                  <a:srgbClr val="000000"/>
                </a:solidFill>
                <a:ea typeface="等线" panose="020F0502020204030204"/>
                <a:cs typeface="+mn-lt"/>
              </a:rPr>
              <a:t> L</a:t>
            </a:r>
            <a:r>
              <a:rPr lang="en-US" altLang="zh-TW" sz="2800" dirty="0" err="1">
                <a:solidFill>
                  <a:srgbClr val="000000"/>
                </a:solidFill>
                <a:ea typeface="等线" panose="020F0502020204030204"/>
                <a:cs typeface="+mn-lt"/>
              </a:rPr>
              <a:t>oss</a:t>
            </a:r>
            <a:endParaRPr lang="zh-TW" altLang="en-US" sz="2800" dirty="0">
              <a:solidFill>
                <a:srgbClr val="000000"/>
              </a:solidFill>
              <a:ea typeface="等线" panose="020F0502020204030204"/>
              <a:cs typeface="+mn-lt"/>
            </a:endParaRPr>
          </a:p>
          <a:p>
            <a:pPr marL="685800" lvl="1" indent="-228600">
              <a:lnSpc>
                <a:spcPct val="90000"/>
              </a:lnSpc>
              <a:spcBef>
                <a:spcPts val="500"/>
              </a:spcBef>
              <a:buFont typeface="Arial" panose="020B0604020202020204" pitchFamily="34" charset="0"/>
              <a:buChar char="•"/>
            </a:pPr>
            <a:r>
              <a:rPr lang="en-US" altLang="zh-TW" sz="2400" dirty="0">
                <a:solidFill>
                  <a:srgbClr val="000000"/>
                </a:solidFill>
                <a:ea typeface="等线" panose="020F0502020204030204"/>
                <a:cs typeface="+mn-lt"/>
              </a:rPr>
              <a:t>Measures the difference between  input and the style image</a:t>
            </a:r>
          </a:p>
        </p:txBody>
      </p:sp>
      <p:sp>
        <p:nvSpPr>
          <p:cNvPr id="10" name="矩形 9">
            <a:extLst>
              <a:ext uri="{FF2B5EF4-FFF2-40B4-BE49-F238E27FC236}">
                <a16:creationId xmlns:a16="http://schemas.microsoft.com/office/drawing/2014/main" id="{B6897A11-450D-483C-89BA-98493567B86C}"/>
              </a:ext>
            </a:extLst>
          </p:cNvPr>
          <p:cNvSpPr/>
          <p:nvPr/>
        </p:nvSpPr>
        <p:spPr>
          <a:xfrm>
            <a:off x="1676400" y="3536752"/>
            <a:ext cx="8708571" cy="876650"/>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altLang="zh-TW" sz="2800" dirty="0">
                <a:solidFill>
                  <a:srgbClr val="000000"/>
                </a:solidFill>
                <a:ea typeface="等线" panose="020F0502020204030204"/>
                <a:cs typeface="+mn-lt"/>
              </a:rPr>
              <a:t>Cosine similarity </a:t>
            </a:r>
          </a:p>
          <a:p>
            <a:pPr marL="685800" lvl="1" indent="-228600">
              <a:lnSpc>
                <a:spcPct val="90000"/>
              </a:lnSpc>
              <a:spcBef>
                <a:spcPts val="500"/>
              </a:spcBef>
              <a:buFont typeface="Arial" panose="020B0604020202020204" pitchFamily="34" charset="0"/>
              <a:buChar char="•"/>
            </a:pPr>
            <a:r>
              <a:rPr lang="en-US" altLang="zh-TW" sz="2400" dirty="0">
                <a:solidFill>
                  <a:srgbClr val="000000"/>
                </a:solidFill>
                <a:ea typeface="等线" panose="020F0502020204030204"/>
                <a:cs typeface="+mn-lt"/>
              </a:rPr>
              <a:t>Measure how much two patches look alike</a:t>
            </a:r>
          </a:p>
        </p:txBody>
      </p:sp>
      <p:sp>
        <p:nvSpPr>
          <p:cNvPr id="11" name="矩形 10">
            <a:extLst>
              <a:ext uri="{FF2B5EF4-FFF2-40B4-BE49-F238E27FC236}">
                <a16:creationId xmlns:a16="http://schemas.microsoft.com/office/drawing/2014/main" id="{BA729190-BF00-4ED0-822D-DF8383FE2CE5}"/>
              </a:ext>
            </a:extLst>
          </p:cNvPr>
          <p:cNvSpPr/>
          <p:nvPr/>
        </p:nvSpPr>
        <p:spPr>
          <a:xfrm>
            <a:off x="1676400" y="4607422"/>
            <a:ext cx="8839200" cy="876650"/>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altLang="zh-TW" sz="2800" dirty="0">
                <a:solidFill>
                  <a:srgbClr val="000000"/>
                </a:solidFill>
                <a:ea typeface="等线" panose="020F0502020204030204"/>
                <a:cs typeface="+mn-lt"/>
              </a:rPr>
              <a:t>Gram matrices </a:t>
            </a:r>
          </a:p>
          <a:p>
            <a:pPr marL="685800" lvl="1" indent="-228600">
              <a:lnSpc>
                <a:spcPct val="90000"/>
              </a:lnSpc>
              <a:spcBef>
                <a:spcPts val="500"/>
              </a:spcBef>
              <a:buFont typeface="Arial" panose="020B0604020202020204" pitchFamily="34" charset="0"/>
              <a:buChar char="•"/>
            </a:pPr>
            <a:r>
              <a:rPr lang="en-US" altLang="zh-TW" sz="2400" dirty="0">
                <a:solidFill>
                  <a:srgbClr val="000000"/>
                </a:solidFill>
                <a:ea typeface="等线" panose="020F0502020204030204"/>
                <a:cs typeface="+mn-lt"/>
              </a:rPr>
              <a:t>Take the mean-squared error to give  the style loss</a:t>
            </a:r>
          </a:p>
        </p:txBody>
      </p:sp>
      <p:sp>
        <p:nvSpPr>
          <p:cNvPr id="13" name="矩形 12">
            <a:extLst>
              <a:ext uri="{FF2B5EF4-FFF2-40B4-BE49-F238E27FC236}">
                <a16:creationId xmlns:a16="http://schemas.microsoft.com/office/drawing/2014/main" id="{A6D34F22-7334-411A-90C3-0727AB7E19D5}"/>
              </a:ext>
            </a:extLst>
          </p:cNvPr>
          <p:cNvSpPr/>
          <p:nvPr/>
        </p:nvSpPr>
        <p:spPr>
          <a:xfrm>
            <a:off x="1676400" y="5821342"/>
            <a:ext cx="4533613" cy="480131"/>
          </a:xfrm>
          <a:prstGeom prst="rect">
            <a:avLst/>
          </a:prstGeom>
        </p:spPr>
        <p:txBody>
          <a:bodyPr wrap="none">
            <a:spAutoFit/>
          </a:bodyPr>
          <a:lstStyle/>
          <a:p>
            <a:pPr marL="228600" lvl="0" indent="-228600">
              <a:lnSpc>
                <a:spcPct val="90000"/>
              </a:lnSpc>
              <a:spcBef>
                <a:spcPts val="1000"/>
              </a:spcBef>
              <a:buFont typeface="Arial" panose="020B0604020202020204" pitchFamily="34" charset="0"/>
              <a:buChar char="•"/>
            </a:pPr>
            <a:r>
              <a:rPr lang="en-US" altLang="zh-TW" sz="2800" dirty="0">
                <a:solidFill>
                  <a:srgbClr val="000000"/>
                </a:solidFill>
                <a:ea typeface="等线" panose="020F0502020204030204"/>
                <a:cs typeface="+mn-lt"/>
              </a:rPr>
              <a:t>Final loss of this first stage </a:t>
            </a:r>
            <a:endParaRPr lang="en-US" altLang="zh-TW" sz="2800" dirty="0">
              <a:solidFill>
                <a:srgbClr val="000000"/>
              </a:solidFill>
            </a:endParaRPr>
          </a:p>
        </p:txBody>
      </p:sp>
      <p:pic>
        <p:nvPicPr>
          <p:cNvPr id="33" name="圖片 4">
            <a:extLst>
              <a:ext uri="{FF2B5EF4-FFF2-40B4-BE49-F238E27FC236}">
                <a16:creationId xmlns:a16="http://schemas.microsoft.com/office/drawing/2014/main" id="{66C35731-5A13-4906-AF94-8D6D0B1EB2AF}"/>
              </a:ext>
            </a:extLst>
          </p:cNvPr>
          <p:cNvPicPr>
            <a:picLocks noChangeAspect="1"/>
          </p:cNvPicPr>
          <p:nvPr/>
        </p:nvPicPr>
        <p:blipFill>
          <a:blip r:embed="rId3"/>
          <a:stretch>
            <a:fillRect/>
          </a:stretch>
        </p:blipFill>
        <p:spPr>
          <a:xfrm>
            <a:off x="6693975" y="5403565"/>
            <a:ext cx="4533613" cy="1209513"/>
          </a:xfrm>
          <a:prstGeom prst="rect">
            <a:avLst/>
          </a:prstGeom>
        </p:spPr>
      </p:pic>
      <p:sp>
        <p:nvSpPr>
          <p:cNvPr id="2" name="投影片編號版面配置區 1">
            <a:extLst>
              <a:ext uri="{FF2B5EF4-FFF2-40B4-BE49-F238E27FC236}">
                <a16:creationId xmlns:a16="http://schemas.microsoft.com/office/drawing/2014/main" id="{D5284A0B-A90D-411B-A75E-ADC26B1F36E0}"/>
              </a:ext>
            </a:extLst>
          </p:cNvPr>
          <p:cNvSpPr>
            <a:spLocks noGrp="1"/>
          </p:cNvSpPr>
          <p:nvPr>
            <p:ph type="sldNum" sz="quarter" idx="12"/>
          </p:nvPr>
        </p:nvSpPr>
        <p:spPr/>
        <p:txBody>
          <a:bodyPr/>
          <a:lstStyle/>
          <a:p>
            <a:fld id="{44341BB1-40C4-4700-B8C2-D06FA29C9A59}" type="slidenum">
              <a:rPr lang="zh-CN" altLang="en-US" smtClean="0"/>
              <a:t>14</a:t>
            </a:fld>
            <a:endParaRPr lang="zh-CN" altLang="en-US"/>
          </a:p>
        </p:txBody>
      </p:sp>
    </p:spTree>
    <p:extLst>
      <p:ext uri="{BB962C8B-B14F-4D97-AF65-F5344CB8AC3E}">
        <p14:creationId xmlns:p14="http://schemas.microsoft.com/office/powerpoint/2010/main" val="40846969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41CB9F3-9486-4338-833D-FB44B70DC07D}"/>
              </a:ext>
            </a:extLst>
          </p:cNvPr>
          <p:cNvSpPr/>
          <p:nvPr/>
        </p:nvSpPr>
        <p:spPr>
          <a:xfrm>
            <a:off x="527255" y="395959"/>
            <a:ext cx="3139001" cy="584775"/>
          </a:xfrm>
          <a:prstGeom prst="rect">
            <a:avLst/>
          </a:prstGeom>
        </p:spPr>
        <p:txBody>
          <a:bodyPr wrap="none">
            <a:spAutoFit/>
          </a:bodyPr>
          <a:lstStyle/>
          <a:p>
            <a:pPr lvl="0"/>
            <a:r>
              <a:rPr lang="en-US" altLang="zh-TW" sz="3200" b="1" dirty="0">
                <a:solidFill>
                  <a:srgbClr val="063D54"/>
                </a:solidFill>
                <a:cs typeface="+mn-ea"/>
                <a:sym typeface="+mn-lt"/>
              </a:rPr>
              <a:t>3.1</a:t>
            </a:r>
            <a:r>
              <a:rPr lang="zh-TW" altLang="en-US" sz="3200" b="1" dirty="0">
                <a:solidFill>
                  <a:srgbClr val="063D54"/>
                </a:solidFill>
                <a:cs typeface="+mn-ea"/>
                <a:sym typeface="+mn-lt"/>
              </a:rPr>
              <a:t> </a:t>
            </a:r>
            <a:r>
              <a:rPr lang="en-US" altLang="zh-TW" sz="3200" b="1" dirty="0">
                <a:solidFill>
                  <a:srgbClr val="063D54"/>
                </a:solidFill>
                <a:latin typeface="Calibri"/>
                <a:ea typeface="+mj-lt"/>
                <a:cs typeface="Calibri"/>
              </a:rPr>
              <a:t>The First Pass</a:t>
            </a:r>
            <a:endParaRPr lang="zh-CN" altLang="en-US" sz="3200" b="1" dirty="0">
              <a:solidFill>
                <a:srgbClr val="063D54"/>
              </a:solidFill>
              <a:cs typeface="+mn-ea"/>
              <a:sym typeface="+mn-lt"/>
            </a:endParaRPr>
          </a:p>
        </p:txBody>
      </p:sp>
      <p:grpSp>
        <p:nvGrpSpPr>
          <p:cNvPr id="10" name="Group 47">
            <a:extLst>
              <a:ext uri="{FF2B5EF4-FFF2-40B4-BE49-F238E27FC236}">
                <a16:creationId xmlns:a16="http://schemas.microsoft.com/office/drawing/2014/main" id="{532CD34F-5F7F-40BA-8EF9-ABBBFC3E8EC4}"/>
              </a:ext>
            </a:extLst>
          </p:cNvPr>
          <p:cNvGrpSpPr/>
          <p:nvPr/>
        </p:nvGrpSpPr>
        <p:grpSpPr>
          <a:xfrm>
            <a:off x="898070" y="1173217"/>
            <a:ext cx="738833" cy="977676"/>
            <a:chOff x="3000364" y="1428742"/>
            <a:chExt cx="883120" cy="1227378"/>
          </a:xfrm>
        </p:grpSpPr>
        <p:cxnSp>
          <p:nvCxnSpPr>
            <p:cNvPr id="11" name="Straight Connector 19">
              <a:extLst>
                <a:ext uri="{FF2B5EF4-FFF2-40B4-BE49-F238E27FC236}">
                  <a16:creationId xmlns:a16="http://schemas.microsoft.com/office/drawing/2014/main" id="{2B81BA21-5CB0-4DB7-B887-F61CB4052B95}"/>
                </a:ext>
              </a:extLst>
            </p:cNvPr>
            <p:cNvCxnSpPr/>
            <p:nvPr/>
          </p:nvCxnSpPr>
          <p:spPr>
            <a:xfrm rot="5400000">
              <a:off x="3072596" y="2298136"/>
              <a:ext cx="714380" cy="1588"/>
            </a:xfrm>
            <a:prstGeom prst="line">
              <a:avLst/>
            </a:prstGeom>
            <a:ln w="12700">
              <a:solidFill>
                <a:srgbClr val="063D54"/>
              </a:solidFill>
            </a:ln>
          </p:spPr>
          <p:style>
            <a:lnRef idx="1">
              <a:schemeClr val="accent1"/>
            </a:lnRef>
            <a:fillRef idx="0">
              <a:schemeClr val="accent1"/>
            </a:fillRef>
            <a:effectRef idx="0">
              <a:schemeClr val="accent1"/>
            </a:effectRef>
            <a:fontRef idx="minor">
              <a:schemeClr val="tx1"/>
            </a:fontRef>
          </p:style>
        </p:cxnSp>
        <p:sp>
          <p:nvSpPr>
            <p:cNvPr id="12" name="Oval 20">
              <a:extLst>
                <a:ext uri="{FF2B5EF4-FFF2-40B4-BE49-F238E27FC236}">
                  <a16:creationId xmlns:a16="http://schemas.microsoft.com/office/drawing/2014/main" id="{E2008130-F1E0-44D6-B307-5BF74327F682}"/>
                </a:ext>
              </a:extLst>
            </p:cNvPr>
            <p:cNvSpPr/>
            <p:nvPr/>
          </p:nvSpPr>
          <p:spPr>
            <a:xfrm>
              <a:off x="3000364" y="1428742"/>
              <a:ext cx="883120" cy="883120"/>
            </a:xfrm>
            <a:prstGeom prst="ellipse">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grpSp>
          <p:nvGrpSpPr>
            <p:cNvPr id="13" name="Group 81">
              <a:extLst>
                <a:ext uri="{FF2B5EF4-FFF2-40B4-BE49-F238E27FC236}">
                  <a16:creationId xmlns:a16="http://schemas.microsoft.com/office/drawing/2014/main" id="{AEACE227-B8BE-43F0-BB14-086801BE00FF}"/>
                </a:ext>
              </a:extLst>
            </p:cNvPr>
            <p:cNvGrpSpPr/>
            <p:nvPr/>
          </p:nvGrpSpPr>
          <p:grpSpPr>
            <a:xfrm>
              <a:off x="3251393" y="1753373"/>
              <a:ext cx="365425" cy="229016"/>
              <a:chOff x="2411138" y="4617692"/>
              <a:chExt cx="365425" cy="229016"/>
            </a:xfrm>
            <a:solidFill>
              <a:schemeClr val="bg1"/>
            </a:solidFill>
          </p:grpSpPr>
          <p:sp>
            <p:nvSpPr>
              <p:cNvPr id="14" name="AutoShape 105">
                <a:extLst>
                  <a:ext uri="{FF2B5EF4-FFF2-40B4-BE49-F238E27FC236}">
                    <a16:creationId xmlns:a16="http://schemas.microsoft.com/office/drawing/2014/main" id="{2B55F055-934A-433F-BEC4-6FB7CACBE13A}"/>
                  </a:ext>
                </a:extLst>
              </p:cNvPr>
              <p:cNvSpPr>
                <a:spLocks/>
              </p:cNvSpPr>
              <p:nvPr/>
            </p:nvSpPr>
            <p:spPr bwMode="auto">
              <a:xfrm>
                <a:off x="2411138" y="4617692"/>
                <a:ext cx="365425"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cs typeface="+mn-ea"/>
                  <a:sym typeface="+mn-lt"/>
                </a:endParaRPr>
              </a:p>
            </p:txBody>
          </p:sp>
          <p:sp>
            <p:nvSpPr>
              <p:cNvPr id="15" name="AutoShape 106">
                <a:extLst>
                  <a:ext uri="{FF2B5EF4-FFF2-40B4-BE49-F238E27FC236}">
                    <a16:creationId xmlns:a16="http://schemas.microsoft.com/office/drawing/2014/main" id="{5606F25D-062E-47C6-AC13-E316B6D055C2}"/>
                  </a:ext>
                </a:extLst>
              </p:cNvPr>
              <p:cNvSpPr>
                <a:spLocks/>
              </p:cNvSpPr>
              <p:nvPr/>
            </p:nvSpPr>
            <p:spPr bwMode="auto">
              <a:xfrm>
                <a:off x="2548173" y="4686523"/>
                <a:ext cx="51935"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cs typeface="+mn-ea"/>
                  <a:sym typeface="+mn-lt"/>
                </a:endParaRPr>
              </a:p>
            </p:txBody>
          </p:sp>
          <p:sp>
            <p:nvSpPr>
              <p:cNvPr id="16" name="AutoShape 107">
                <a:extLst>
                  <a:ext uri="{FF2B5EF4-FFF2-40B4-BE49-F238E27FC236}">
                    <a16:creationId xmlns:a16="http://schemas.microsoft.com/office/drawing/2014/main" id="{C5979645-999E-4134-8571-B7249476C575}"/>
                  </a:ext>
                </a:extLst>
              </p:cNvPr>
              <p:cNvSpPr>
                <a:spLocks/>
              </p:cNvSpPr>
              <p:nvPr/>
            </p:nvSpPr>
            <p:spPr bwMode="auto">
              <a:xfrm>
                <a:off x="2513756" y="4652107"/>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cs typeface="+mn-ea"/>
                  <a:sym typeface="+mn-lt"/>
                </a:endParaRPr>
              </a:p>
            </p:txBody>
          </p:sp>
        </p:grpSp>
      </p:grpSp>
      <p:sp>
        <p:nvSpPr>
          <p:cNvPr id="17" name="矩形 16">
            <a:extLst>
              <a:ext uri="{FF2B5EF4-FFF2-40B4-BE49-F238E27FC236}">
                <a16:creationId xmlns:a16="http://schemas.microsoft.com/office/drawing/2014/main" id="{24654275-13C4-4028-9353-48E79AF47017}"/>
              </a:ext>
            </a:extLst>
          </p:cNvPr>
          <p:cNvSpPr/>
          <p:nvPr/>
        </p:nvSpPr>
        <p:spPr>
          <a:xfrm>
            <a:off x="1686548" y="1197607"/>
            <a:ext cx="1080745" cy="523220"/>
          </a:xfrm>
          <a:prstGeom prst="rect">
            <a:avLst/>
          </a:prstGeom>
        </p:spPr>
        <p:txBody>
          <a:bodyPr wrap="none">
            <a:spAutoFit/>
          </a:bodyPr>
          <a:lstStyle/>
          <a:p>
            <a:r>
              <a:rPr lang="en-US" altLang="zh-TW" sz="2800" dirty="0"/>
              <a:t>Video</a:t>
            </a:r>
            <a:endParaRPr lang="zh-TW" altLang="en-US" sz="2800" dirty="0"/>
          </a:p>
        </p:txBody>
      </p:sp>
      <p:sp>
        <p:nvSpPr>
          <p:cNvPr id="3" name="投影片編號版面配置區 2">
            <a:extLst>
              <a:ext uri="{FF2B5EF4-FFF2-40B4-BE49-F238E27FC236}">
                <a16:creationId xmlns:a16="http://schemas.microsoft.com/office/drawing/2014/main" id="{43716AA9-F4F4-43B4-B722-6B5D98AB625F}"/>
              </a:ext>
            </a:extLst>
          </p:cNvPr>
          <p:cNvSpPr>
            <a:spLocks noGrp="1"/>
          </p:cNvSpPr>
          <p:nvPr>
            <p:ph type="sldNum" sz="quarter" idx="12"/>
          </p:nvPr>
        </p:nvSpPr>
        <p:spPr/>
        <p:txBody>
          <a:bodyPr/>
          <a:lstStyle/>
          <a:p>
            <a:fld id="{44341BB1-40C4-4700-B8C2-D06FA29C9A59}" type="slidenum">
              <a:rPr lang="zh-CN" altLang="en-US" smtClean="0"/>
              <a:t>15</a:t>
            </a:fld>
            <a:endParaRPr lang="zh-CN" altLang="en-US"/>
          </a:p>
        </p:txBody>
      </p:sp>
      <p:pic>
        <p:nvPicPr>
          <p:cNvPr id="4" name="弟一階段">
            <a:hlinkClick r:id="" action="ppaction://media"/>
            <a:extLst>
              <a:ext uri="{FF2B5EF4-FFF2-40B4-BE49-F238E27FC236}">
                <a16:creationId xmlns:a16="http://schemas.microsoft.com/office/drawing/2014/main" id="{9D6D654F-0ECA-436C-8928-92E35C59A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7025" y="1720827"/>
            <a:ext cx="8288427" cy="4662240"/>
          </a:xfrm>
          <a:prstGeom prst="rect">
            <a:avLst/>
          </a:prstGeom>
        </p:spPr>
      </p:pic>
    </p:spTree>
    <p:extLst>
      <p:ext uri="{BB962C8B-B14F-4D97-AF65-F5344CB8AC3E}">
        <p14:creationId xmlns:p14="http://schemas.microsoft.com/office/powerpoint/2010/main" val="18874262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9BBAABEC-6286-46A2-9E37-5FBDBD126F8C}"/>
              </a:ext>
            </a:extLst>
          </p:cNvPr>
          <p:cNvSpPr>
            <a:spLocks noChangeArrowheads="1"/>
          </p:cNvSpPr>
          <p:nvPr/>
        </p:nvSpPr>
        <p:spPr bwMode="auto">
          <a:xfrm rot="-900000">
            <a:off x="-668338" y="-923925"/>
            <a:ext cx="6434138" cy="1687513"/>
          </a:xfrm>
          <a:prstGeom prst="rect">
            <a:avLst/>
          </a:prstGeom>
          <a:solidFill>
            <a:srgbClr val="8497B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 name="內容版面配置區 2">
            <a:extLst>
              <a:ext uri="{FF2B5EF4-FFF2-40B4-BE49-F238E27FC236}">
                <a16:creationId xmlns:a16="http://schemas.microsoft.com/office/drawing/2014/main" id="{CD73CEFD-3AD3-46B5-990B-7214E0389D9F}"/>
              </a:ext>
            </a:extLst>
          </p:cNvPr>
          <p:cNvSpPr>
            <a:spLocks noGrp="1"/>
          </p:cNvSpPr>
          <p:nvPr>
            <p:ph idx="1"/>
          </p:nvPr>
        </p:nvSpPr>
        <p:spPr>
          <a:xfrm>
            <a:off x="1203527" y="1087131"/>
            <a:ext cx="7235105" cy="615892"/>
          </a:xfrm>
        </p:spPr>
        <p:txBody>
          <a:bodyPr vert="horz" lIns="91440" tIns="45720" rIns="91440" bIns="45720" rtlCol="0" anchor="t">
            <a:normAutofit/>
          </a:bodyPr>
          <a:lstStyle/>
          <a:p>
            <a:r>
              <a:rPr lang="en-US" altLang="zh-TW" dirty="0">
                <a:solidFill>
                  <a:srgbClr val="FF0000"/>
                </a:solidFill>
                <a:ea typeface="+mn-lt"/>
                <a:cs typeface="+mn-lt"/>
              </a:rPr>
              <a:t>Smoothening</a:t>
            </a:r>
            <a:r>
              <a:rPr lang="zh-TW" altLang="en-US" dirty="0">
                <a:solidFill>
                  <a:srgbClr val="FF0000"/>
                </a:solidFill>
                <a:ea typeface="+mn-lt"/>
                <a:cs typeface="+mn-lt"/>
              </a:rPr>
              <a:t> </a:t>
            </a:r>
            <a:r>
              <a:rPr lang="en-US" altLang="zh-TW" dirty="0">
                <a:ea typeface="+mn-lt"/>
                <a:cs typeface="+mn-lt"/>
              </a:rPr>
              <a:t>the</a:t>
            </a:r>
            <a:r>
              <a:rPr lang="zh-TW" altLang="en-US" dirty="0">
                <a:ea typeface="+mn-lt"/>
                <a:cs typeface="+mn-lt"/>
              </a:rPr>
              <a:t> </a:t>
            </a:r>
            <a:r>
              <a:rPr lang="en-US" altLang="zh-TW" dirty="0">
                <a:ea typeface="+mn-lt"/>
                <a:cs typeface="+mn-lt"/>
              </a:rPr>
              <a:t>edges</a:t>
            </a:r>
            <a:r>
              <a:rPr lang="zh-TW" altLang="en-US" dirty="0">
                <a:ea typeface="+mn-lt"/>
                <a:cs typeface="+mn-lt"/>
              </a:rPr>
              <a:t> </a:t>
            </a:r>
            <a:r>
              <a:rPr lang="en-US" altLang="zh-TW" dirty="0">
                <a:ea typeface="+mn-lt"/>
                <a:cs typeface="+mn-lt"/>
              </a:rPr>
              <a:t>during</a:t>
            </a:r>
            <a:r>
              <a:rPr lang="zh-TW" altLang="en-US" dirty="0">
                <a:ea typeface="+mn-lt"/>
                <a:cs typeface="+mn-lt"/>
              </a:rPr>
              <a:t> </a:t>
            </a:r>
            <a:r>
              <a:rPr lang="en-US" altLang="zh-TW" dirty="0">
                <a:ea typeface="+mn-lt"/>
                <a:cs typeface="+mn-lt"/>
              </a:rPr>
              <a:t>the</a:t>
            </a:r>
            <a:r>
              <a:rPr lang="zh-TW" altLang="en-US" dirty="0">
                <a:ea typeface="+mn-lt"/>
                <a:cs typeface="+mn-lt"/>
              </a:rPr>
              <a:t> </a:t>
            </a:r>
            <a:r>
              <a:rPr lang="en-US" altLang="zh-TW" dirty="0">
                <a:ea typeface="+mn-lt"/>
                <a:cs typeface="+mn-lt"/>
              </a:rPr>
              <a:t>first</a:t>
            </a:r>
            <a:r>
              <a:rPr lang="zh-TW" altLang="en-US" dirty="0">
                <a:ea typeface="+mn-lt"/>
                <a:cs typeface="+mn-lt"/>
              </a:rPr>
              <a:t> </a:t>
            </a:r>
            <a:r>
              <a:rPr lang="en-US" altLang="zh-TW" dirty="0">
                <a:ea typeface="+mn-lt"/>
                <a:cs typeface="+mn-lt"/>
              </a:rPr>
              <a:t>part</a:t>
            </a:r>
            <a:endParaRPr lang="zh-TW" dirty="0">
              <a:ea typeface="新細明體"/>
              <a:cs typeface="+mn-lt"/>
            </a:endParaRPr>
          </a:p>
        </p:txBody>
      </p:sp>
      <p:pic>
        <p:nvPicPr>
          <p:cNvPr id="7" name="圖片 7">
            <a:extLst>
              <a:ext uri="{FF2B5EF4-FFF2-40B4-BE49-F238E27FC236}">
                <a16:creationId xmlns:a16="http://schemas.microsoft.com/office/drawing/2014/main" id="{358D281A-D2FF-4D64-82E2-2B1425FE6B64}"/>
              </a:ext>
            </a:extLst>
          </p:cNvPr>
          <p:cNvPicPr>
            <a:picLocks noChangeAspect="1"/>
          </p:cNvPicPr>
          <p:nvPr/>
        </p:nvPicPr>
        <p:blipFill rotWithShape="1">
          <a:blip r:embed="rId3"/>
          <a:srcRect r="10888" b="15257"/>
          <a:stretch/>
        </p:blipFill>
        <p:spPr>
          <a:xfrm>
            <a:off x="2149106" y="1524259"/>
            <a:ext cx="6566694" cy="937521"/>
          </a:xfrm>
          <a:prstGeom prst="rect">
            <a:avLst/>
          </a:prstGeom>
        </p:spPr>
      </p:pic>
      <p:sp>
        <p:nvSpPr>
          <p:cNvPr id="12" name="形状 4">
            <a:extLst>
              <a:ext uri="{FF2B5EF4-FFF2-40B4-BE49-F238E27FC236}">
                <a16:creationId xmlns:a16="http://schemas.microsoft.com/office/drawing/2014/main" id="{440B548A-F6A7-415D-A4E1-8337EED0972E}"/>
              </a:ext>
            </a:extLst>
          </p:cNvPr>
          <p:cNvSpPr>
            <a:spLocks noChangeArrowheads="1"/>
          </p:cNvSpPr>
          <p:nvPr/>
        </p:nvSpPr>
        <p:spPr bwMode="auto">
          <a:xfrm rot="3876866">
            <a:off x="8461720" y="857343"/>
            <a:ext cx="1181910" cy="1286028"/>
          </a:xfrm>
          <a:custGeom>
            <a:avLst/>
            <a:gdLst>
              <a:gd name="T0" fmla="*/ 1230823 w 21600"/>
              <a:gd name="T1" fmla="*/ 1091 h 21600"/>
              <a:gd name="T2" fmla="*/ 179634 w 21600"/>
              <a:gd name="T3" fmla="*/ 1744747 h 21600"/>
              <a:gd name="T4" fmla="*/ 1228205 w 21600"/>
              <a:gd name="T5" fmla="*/ 61078 h 21600"/>
              <a:gd name="T6" fmla="*/ 2387698 w 21600"/>
              <a:gd name="T7" fmla="*/ 2017088 h 21600"/>
              <a:gd name="T8" fmla="*/ 1936051 w 21600"/>
              <a:gd name="T9" fmla="*/ 2098779 h 21600"/>
              <a:gd name="T10" fmla="*/ 1854469 w 21600"/>
              <a:gd name="T11" fmla="*/ 164724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221" y="16642"/>
                </a:moveTo>
                <a:cubicBezTo>
                  <a:pt x="20412" y="14926"/>
                  <a:pt x="21050" y="12888"/>
                  <a:pt x="21050" y="10800"/>
                </a:cubicBezTo>
                <a:cubicBezTo>
                  <a:pt x="21050" y="5139"/>
                  <a:pt x="16460" y="550"/>
                  <a:pt x="10800" y="550"/>
                </a:cubicBezTo>
                <a:cubicBezTo>
                  <a:pt x="5139" y="550"/>
                  <a:pt x="550" y="5139"/>
                  <a:pt x="550" y="10800"/>
                </a:cubicBezTo>
                <a:cubicBezTo>
                  <a:pt x="549" y="12574"/>
                  <a:pt x="1010" y="14318"/>
                  <a:pt x="1886" y="15861"/>
                </a:cubicBezTo>
                <a:lnTo>
                  <a:pt x="1408" y="16133"/>
                </a:lnTo>
                <a:cubicBezTo>
                  <a:pt x="485" y="14507"/>
                  <a:pt x="0" y="12669"/>
                  <a:pt x="0" y="10800"/>
                </a:cubicBezTo>
                <a:cubicBezTo>
                  <a:pt x="0" y="4835"/>
                  <a:pt x="4835" y="0"/>
                  <a:pt x="10800" y="0"/>
                </a:cubicBezTo>
                <a:cubicBezTo>
                  <a:pt x="16764" y="0"/>
                  <a:pt x="21600" y="4835"/>
                  <a:pt x="21600" y="10800"/>
                </a:cubicBezTo>
                <a:cubicBezTo>
                  <a:pt x="21600" y="13000"/>
                  <a:pt x="20927" y="15147"/>
                  <a:pt x="19673" y="16955"/>
                </a:cubicBezTo>
                <a:lnTo>
                  <a:pt x="21892" y="18494"/>
                </a:lnTo>
                <a:lnTo>
                  <a:pt x="17751" y="19243"/>
                </a:lnTo>
                <a:lnTo>
                  <a:pt x="17003" y="15103"/>
                </a:lnTo>
                <a:lnTo>
                  <a:pt x="19221" y="16642"/>
                </a:lnTo>
                <a:close/>
              </a:path>
            </a:pathLst>
          </a:custGeom>
          <a:solidFill>
            <a:srgbClr val="063D54"/>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63D54"/>
              </a:solidFill>
            </a:endParaRPr>
          </a:p>
        </p:txBody>
      </p:sp>
      <p:sp>
        <p:nvSpPr>
          <p:cNvPr id="13" name="矩形 12">
            <a:extLst>
              <a:ext uri="{FF2B5EF4-FFF2-40B4-BE49-F238E27FC236}">
                <a16:creationId xmlns:a16="http://schemas.microsoft.com/office/drawing/2014/main" id="{3EFCC747-E35B-4222-9CA7-56145DFBF2A0}"/>
              </a:ext>
            </a:extLst>
          </p:cNvPr>
          <p:cNvSpPr/>
          <p:nvPr/>
        </p:nvSpPr>
        <p:spPr>
          <a:xfrm>
            <a:off x="356091" y="388649"/>
            <a:ext cx="3637150" cy="584775"/>
          </a:xfrm>
          <a:prstGeom prst="rect">
            <a:avLst/>
          </a:prstGeom>
        </p:spPr>
        <p:txBody>
          <a:bodyPr wrap="none">
            <a:spAutoFit/>
          </a:bodyPr>
          <a:lstStyle/>
          <a:p>
            <a:pPr lvl="0"/>
            <a:r>
              <a:rPr lang="en-US" altLang="zh-TW" sz="3200" b="1" dirty="0">
                <a:solidFill>
                  <a:srgbClr val="063D54"/>
                </a:solidFill>
                <a:cs typeface="+mn-ea"/>
                <a:sym typeface="+mn-lt"/>
              </a:rPr>
              <a:t>3.2</a:t>
            </a:r>
            <a:r>
              <a:rPr lang="zh-TW" altLang="en-US" sz="3200" b="1" dirty="0">
                <a:solidFill>
                  <a:srgbClr val="063D54"/>
                </a:solidFill>
                <a:cs typeface="+mn-ea"/>
                <a:sym typeface="+mn-lt"/>
              </a:rPr>
              <a:t> </a:t>
            </a:r>
            <a:r>
              <a:rPr lang="en-US" altLang="zh-TW" sz="3200" b="1" dirty="0">
                <a:solidFill>
                  <a:srgbClr val="063D54"/>
                </a:solidFill>
                <a:latin typeface="Calibri"/>
                <a:ea typeface="+mj-lt"/>
                <a:cs typeface="Calibri"/>
              </a:rPr>
              <a:t>The Second Pass</a:t>
            </a:r>
            <a:endParaRPr lang="zh-CN" altLang="en-US" sz="3200" b="1" dirty="0">
              <a:solidFill>
                <a:srgbClr val="063D54"/>
              </a:solidFill>
              <a:cs typeface="+mn-ea"/>
              <a:sym typeface="+mn-lt"/>
            </a:endParaRPr>
          </a:p>
        </p:txBody>
      </p:sp>
      <p:sp>
        <p:nvSpPr>
          <p:cNvPr id="2" name="投影片編號版面配置區 1">
            <a:extLst>
              <a:ext uri="{FF2B5EF4-FFF2-40B4-BE49-F238E27FC236}">
                <a16:creationId xmlns:a16="http://schemas.microsoft.com/office/drawing/2014/main" id="{D038410F-2243-4B00-B38D-07F0F99B7E2E}"/>
              </a:ext>
            </a:extLst>
          </p:cNvPr>
          <p:cNvSpPr>
            <a:spLocks noGrp="1"/>
          </p:cNvSpPr>
          <p:nvPr>
            <p:ph type="sldNum" sz="quarter" idx="12"/>
          </p:nvPr>
        </p:nvSpPr>
        <p:spPr/>
        <p:txBody>
          <a:bodyPr/>
          <a:lstStyle/>
          <a:p>
            <a:fld id="{44341BB1-40C4-4700-B8C2-D06FA29C9A59}" type="slidenum">
              <a:rPr lang="zh-CN" altLang="en-US" smtClean="0"/>
              <a:t>16</a:t>
            </a:fld>
            <a:endParaRPr lang="zh-CN" altLang="en-US"/>
          </a:p>
        </p:txBody>
      </p:sp>
      <p:sp>
        <p:nvSpPr>
          <p:cNvPr id="14" name="內容版面配置區 2">
            <a:extLst>
              <a:ext uri="{FF2B5EF4-FFF2-40B4-BE49-F238E27FC236}">
                <a16:creationId xmlns:a16="http://schemas.microsoft.com/office/drawing/2014/main" id="{5D712C27-A149-4C50-9ACF-0925A3F46C59}"/>
              </a:ext>
            </a:extLst>
          </p:cNvPr>
          <p:cNvSpPr txBox="1">
            <a:spLocks/>
          </p:cNvSpPr>
          <p:nvPr/>
        </p:nvSpPr>
        <p:spPr>
          <a:xfrm>
            <a:off x="2174666" y="2485682"/>
            <a:ext cx="9323387" cy="25177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dirty="0"/>
              <a:t>Normalization</a:t>
            </a:r>
            <a:endParaRPr lang="zh-TW" altLang="en-US" dirty="0">
              <a:cs typeface="Calibri" panose="020F0502020204030204"/>
            </a:endParaRPr>
          </a:p>
          <a:p>
            <a:pPr lvl="2"/>
            <a:endParaRPr lang="zh-TW" altLang="en-US" dirty="0">
              <a:ea typeface="新細明體"/>
              <a:cs typeface="Calibri"/>
            </a:endParaRPr>
          </a:p>
          <a:p>
            <a:pPr marL="0" indent="0">
              <a:buFont typeface="Arial" panose="020B0604020202020204" pitchFamily="34" charset="0"/>
              <a:buNone/>
            </a:pPr>
            <a:r>
              <a:rPr lang="en-US" altLang="zh-TW" dirty="0">
                <a:ea typeface="+mn-lt"/>
                <a:cs typeface="+mn-lt"/>
              </a:rPr>
              <a:t>U</a:t>
            </a:r>
            <a:r>
              <a:rPr lang="zh-TW" dirty="0">
                <a:ea typeface="+mn-lt"/>
                <a:cs typeface="+mn-lt"/>
              </a:rPr>
              <a:t>sed the minimums and maximums of the output features</a:t>
            </a:r>
            <a:endParaRPr lang="zh-TW" altLang="en-US" dirty="0">
              <a:ea typeface="新細明體"/>
              <a:cs typeface="+mn-lt"/>
            </a:endParaRPr>
          </a:p>
          <a:p>
            <a:endParaRPr lang="zh-TW" dirty="0">
              <a:ea typeface="新細明體"/>
              <a:cs typeface="Calibri"/>
            </a:endParaRPr>
          </a:p>
          <a:p>
            <a:pPr marL="0" indent="0">
              <a:buFont typeface="Arial" panose="020B0604020202020204" pitchFamily="34" charset="0"/>
              <a:buNone/>
            </a:pPr>
            <a:r>
              <a:rPr lang="zh-TW" altLang="en-US" dirty="0">
                <a:ea typeface="+mn-lt"/>
                <a:cs typeface="+mn-lt"/>
              </a:rPr>
              <a:t>F</a:t>
            </a:r>
            <a:r>
              <a:rPr lang="en-US" altLang="zh-TW" dirty="0" err="1">
                <a:ea typeface="+mn-lt"/>
                <a:cs typeface="+mn-lt"/>
              </a:rPr>
              <a:t>inal</a:t>
            </a:r>
            <a:r>
              <a:rPr lang="zh-TW" altLang="en-US" dirty="0">
                <a:ea typeface="+mn-lt"/>
                <a:cs typeface="+mn-lt"/>
              </a:rPr>
              <a:t>  </a:t>
            </a:r>
            <a:r>
              <a:rPr lang="en-US" altLang="zh-TW" dirty="0">
                <a:ea typeface="+mn-lt"/>
                <a:cs typeface="+mn-lt"/>
              </a:rPr>
              <a:t>loss</a:t>
            </a:r>
            <a:r>
              <a:rPr lang="zh-TW" altLang="en-US" dirty="0">
                <a:ea typeface="+mn-lt"/>
                <a:cs typeface="+mn-lt"/>
              </a:rPr>
              <a:t> </a:t>
            </a:r>
            <a:r>
              <a:rPr lang="en-US" altLang="zh-TW" dirty="0">
                <a:ea typeface="+mn-lt"/>
                <a:cs typeface="+mn-lt"/>
              </a:rPr>
              <a:t>of</a:t>
            </a:r>
            <a:r>
              <a:rPr lang="zh-TW" altLang="en-US" dirty="0">
                <a:ea typeface="+mn-lt"/>
                <a:cs typeface="+mn-lt"/>
              </a:rPr>
              <a:t> </a:t>
            </a:r>
            <a:r>
              <a:rPr lang="en-US" altLang="zh-TW" dirty="0">
                <a:ea typeface="+mn-lt"/>
                <a:cs typeface="+mn-lt"/>
              </a:rPr>
              <a:t>the</a:t>
            </a:r>
            <a:r>
              <a:rPr lang="zh-TW" altLang="en-US" dirty="0">
                <a:ea typeface="+mn-lt"/>
                <a:cs typeface="+mn-lt"/>
              </a:rPr>
              <a:t> </a:t>
            </a:r>
            <a:r>
              <a:rPr lang="en-US" altLang="zh-TW" dirty="0">
                <a:ea typeface="+mn-lt"/>
                <a:cs typeface="+mn-lt"/>
              </a:rPr>
              <a:t>second</a:t>
            </a:r>
            <a:r>
              <a:rPr lang="zh-TW" altLang="en-US" dirty="0">
                <a:ea typeface="+mn-lt"/>
                <a:cs typeface="+mn-lt"/>
              </a:rPr>
              <a:t> </a:t>
            </a:r>
            <a:r>
              <a:rPr lang="en-US" altLang="zh-TW" dirty="0">
                <a:ea typeface="+mn-lt"/>
                <a:cs typeface="+mn-lt"/>
              </a:rPr>
              <a:t>stage</a:t>
            </a:r>
          </a:p>
          <a:p>
            <a:endParaRPr lang="en-US" altLang="zh-TW" dirty="0">
              <a:ea typeface="新細明體"/>
              <a:cs typeface="Calibri"/>
            </a:endParaRPr>
          </a:p>
        </p:txBody>
      </p:sp>
      <p:pic>
        <p:nvPicPr>
          <p:cNvPr id="15" name="圖片 4">
            <a:extLst>
              <a:ext uri="{FF2B5EF4-FFF2-40B4-BE49-F238E27FC236}">
                <a16:creationId xmlns:a16="http://schemas.microsoft.com/office/drawing/2014/main" id="{AFC3FDAF-FD9E-4493-8C34-24630FB9453A}"/>
              </a:ext>
            </a:extLst>
          </p:cNvPr>
          <p:cNvPicPr>
            <a:picLocks noChangeAspect="1"/>
          </p:cNvPicPr>
          <p:nvPr/>
        </p:nvPicPr>
        <p:blipFill>
          <a:blip r:embed="rId4"/>
          <a:stretch>
            <a:fillRect/>
          </a:stretch>
        </p:blipFill>
        <p:spPr>
          <a:xfrm>
            <a:off x="2548731" y="5197437"/>
            <a:ext cx="7946571" cy="1158913"/>
          </a:xfrm>
          <a:prstGeom prst="rect">
            <a:avLst/>
          </a:prstGeom>
        </p:spPr>
      </p:pic>
      <p:sp>
        <p:nvSpPr>
          <p:cNvPr id="16" name="任意多边形 2">
            <a:extLst>
              <a:ext uri="{FF2B5EF4-FFF2-40B4-BE49-F238E27FC236}">
                <a16:creationId xmlns:a16="http://schemas.microsoft.com/office/drawing/2014/main" id="{71558E63-0DA4-4D14-A2D2-0F8B3ADD53E0}"/>
              </a:ext>
            </a:extLst>
          </p:cNvPr>
          <p:cNvSpPr>
            <a:spLocks noChangeArrowheads="1"/>
          </p:cNvSpPr>
          <p:nvPr/>
        </p:nvSpPr>
        <p:spPr bwMode="auto">
          <a:xfrm>
            <a:off x="1300733" y="4392627"/>
            <a:ext cx="650404" cy="493709"/>
          </a:xfrm>
          <a:custGeom>
            <a:avLst/>
            <a:gdLst>
              <a:gd name="T0" fmla="*/ 2046287 w 3243492"/>
              <a:gd name="T1" fmla="*/ 0 h 2240066"/>
              <a:gd name="T2" fmla="*/ 2046287 w 3243492"/>
              <a:gd name="T3" fmla="*/ 1112862 h 2240066"/>
              <a:gd name="T4" fmla="*/ 1495303 w 3243492"/>
              <a:gd name="T5" fmla="*/ 1112862 h 2240066"/>
              <a:gd name="T6" fmla="*/ 1502913 w 3243492"/>
              <a:gd name="T7" fmla="*/ 1412875 h 2240066"/>
              <a:gd name="T8" fmla="*/ 1173476 w 3243492"/>
              <a:gd name="T9" fmla="*/ 1112862 h 2240066"/>
              <a:gd name="T10" fmla="*/ 0 w 3243492"/>
              <a:gd name="T11" fmla="*/ 111286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7" name="任意多边形 3">
            <a:extLst>
              <a:ext uri="{FF2B5EF4-FFF2-40B4-BE49-F238E27FC236}">
                <a16:creationId xmlns:a16="http://schemas.microsoft.com/office/drawing/2014/main" id="{E1EC6AF9-9B83-4B00-A38C-FE403E6C8772}"/>
              </a:ext>
            </a:extLst>
          </p:cNvPr>
          <p:cNvSpPr>
            <a:spLocks noChangeArrowheads="1"/>
          </p:cNvSpPr>
          <p:nvPr/>
        </p:nvSpPr>
        <p:spPr bwMode="auto">
          <a:xfrm>
            <a:off x="1300733" y="3429000"/>
            <a:ext cx="650404" cy="493709"/>
          </a:xfrm>
          <a:custGeom>
            <a:avLst/>
            <a:gdLst>
              <a:gd name="T0" fmla="*/ 2046287 w 3243492"/>
              <a:gd name="T1" fmla="*/ 0 h 2240066"/>
              <a:gd name="T2" fmla="*/ 2046287 w 3243492"/>
              <a:gd name="T3" fmla="*/ 1112862 h 2240066"/>
              <a:gd name="T4" fmla="*/ 1495303 w 3243492"/>
              <a:gd name="T5" fmla="*/ 1112862 h 2240066"/>
              <a:gd name="T6" fmla="*/ 1502913 w 3243492"/>
              <a:gd name="T7" fmla="*/ 1412875 h 2240066"/>
              <a:gd name="T8" fmla="*/ 1173476 w 3243492"/>
              <a:gd name="T9" fmla="*/ 1112862 h 2240066"/>
              <a:gd name="T10" fmla="*/ 0 w 3243492"/>
              <a:gd name="T11" fmla="*/ 111286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close/>
              </a:path>
            </a:pathLst>
          </a:custGeom>
          <a:solidFill>
            <a:srgbClr val="AAABA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8" name="任意多边形 4">
            <a:extLst>
              <a:ext uri="{FF2B5EF4-FFF2-40B4-BE49-F238E27FC236}">
                <a16:creationId xmlns:a16="http://schemas.microsoft.com/office/drawing/2014/main" id="{2B60ABE8-C0E9-4BA0-9C09-208A9A34E198}"/>
              </a:ext>
            </a:extLst>
          </p:cNvPr>
          <p:cNvSpPr>
            <a:spLocks noChangeArrowheads="1"/>
          </p:cNvSpPr>
          <p:nvPr/>
        </p:nvSpPr>
        <p:spPr bwMode="auto">
          <a:xfrm>
            <a:off x="1300733" y="2527769"/>
            <a:ext cx="650404" cy="493709"/>
          </a:xfrm>
          <a:custGeom>
            <a:avLst/>
            <a:gdLst>
              <a:gd name="T0" fmla="*/ 2046287 w 3243492"/>
              <a:gd name="T1" fmla="*/ 0 h 2240066"/>
              <a:gd name="T2" fmla="*/ 2046287 w 3243492"/>
              <a:gd name="T3" fmla="*/ 1112862 h 2240066"/>
              <a:gd name="T4" fmla="*/ 1495303 w 3243492"/>
              <a:gd name="T5" fmla="*/ 1112862 h 2240066"/>
              <a:gd name="T6" fmla="*/ 1502913 w 3243492"/>
              <a:gd name="T7" fmla="*/ 1412875 h 2240066"/>
              <a:gd name="T8" fmla="*/ 1173476 w 3243492"/>
              <a:gd name="T9" fmla="*/ 1112862 h 2240066"/>
              <a:gd name="T10" fmla="*/ 0 w 3243492"/>
              <a:gd name="T11" fmla="*/ 111286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close/>
              </a:path>
            </a:pathLst>
          </a:custGeom>
          <a:solidFill>
            <a:srgbClr val="063D54"/>
          </a:solidFill>
          <a:ln w="12700">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8490689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2C84F5-03CD-49B3-B3F5-E442405A3EF3}"/>
              </a:ext>
            </a:extLst>
          </p:cNvPr>
          <p:cNvSpPr/>
          <p:nvPr/>
        </p:nvSpPr>
        <p:spPr>
          <a:xfrm>
            <a:off x="494200" y="326243"/>
            <a:ext cx="3637150" cy="584775"/>
          </a:xfrm>
          <a:prstGeom prst="rect">
            <a:avLst/>
          </a:prstGeom>
        </p:spPr>
        <p:txBody>
          <a:bodyPr wrap="none">
            <a:spAutoFit/>
          </a:bodyPr>
          <a:lstStyle/>
          <a:p>
            <a:pPr lvl="0"/>
            <a:r>
              <a:rPr lang="en-US" altLang="zh-TW" sz="3200" b="1" dirty="0">
                <a:solidFill>
                  <a:srgbClr val="063D54"/>
                </a:solidFill>
                <a:cs typeface="+mn-ea"/>
                <a:sym typeface="+mn-lt"/>
              </a:rPr>
              <a:t>3.2</a:t>
            </a:r>
            <a:r>
              <a:rPr lang="zh-TW" altLang="en-US" sz="3200" b="1" dirty="0">
                <a:solidFill>
                  <a:srgbClr val="063D54"/>
                </a:solidFill>
                <a:cs typeface="+mn-ea"/>
                <a:sym typeface="+mn-lt"/>
              </a:rPr>
              <a:t> </a:t>
            </a:r>
            <a:r>
              <a:rPr lang="en-US" altLang="zh-TW" sz="3200" b="1" dirty="0">
                <a:solidFill>
                  <a:srgbClr val="063D54"/>
                </a:solidFill>
                <a:latin typeface="Calibri"/>
                <a:ea typeface="+mj-lt"/>
                <a:cs typeface="Calibri"/>
              </a:rPr>
              <a:t>The Second Pass</a:t>
            </a:r>
            <a:endParaRPr lang="zh-CN" altLang="en-US" sz="3200" b="1" dirty="0">
              <a:solidFill>
                <a:srgbClr val="063D54"/>
              </a:solidFill>
              <a:cs typeface="+mn-ea"/>
              <a:sym typeface="+mn-lt"/>
            </a:endParaRPr>
          </a:p>
        </p:txBody>
      </p:sp>
      <p:grpSp>
        <p:nvGrpSpPr>
          <p:cNvPr id="7" name="Group 47">
            <a:extLst>
              <a:ext uri="{FF2B5EF4-FFF2-40B4-BE49-F238E27FC236}">
                <a16:creationId xmlns:a16="http://schemas.microsoft.com/office/drawing/2014/main" id="{71860181-2F2D-4F0A-9F9A-4469CA029819}"/>
              </a:ext>
            </a:extLst>
          </p:cNvPr>
          <p:cNvGrpSpPr/>
          <p:nvPr/>
        </p:nvGrpSpPr>
        <p:grpSpPr>
          <a:xfrm>
            <a:off x="898070" y="1017556"/>
            <a:ext cx="738833" cy="977676"/>
            <a:chOff x="3000364" y="1428742"/>
            <a:chExt cx="883120" cy="1227378"/>
          </a:xfrm>
        </p:grpSpPr>
        <p:cxnSp>
          <p:nvCxnSpPr>
            <p:cNvPr id="8" name="Straight Connector 19">
              <a:extLst>
                <a:ext uri="{FF2B5EF4-FFF2-40B4-BE49-F238E27FC236}">
                  <a16:creationId xmlns:a16="http://schemas.microsoft.com/office/drawing/2014/main" id="{CD1E4BF4-7DFD-4AC1-83BF-63BA2F83E3F1}"/>
                </a:ext>
              </a:extLst>
            </p:cNvPr>
            <p:cNvCxnSpPr/>
            <p:nvPr/>
          </p:nvCxnSpPr>
          <p:spPr>
            <a:xfrm rot="5400000">
              <a:off x="3072596" y="2298136"/>
              <a:ext cx="714380" cy="1588"/>
            </a:xfrm>
            <a:prstGeom prst="line">
              <a:avLst/>
            </a:prstGeom>
            <a:ln w="12700">
              <a:solidFill>
                <a:srgbClr val="063D54"/>
              </a:solidFill>
            </a:ln>
          </p:spPr>
          <p:style>
            <a:lnRef idx="1">
              <a:schemeClr val="accent1"/>
            </a:lnRef>
            <a:fillRef idx="0">
              <a:schemeClr val="accent1"/>
            </a:fillRef>
            <a:effectRef idx="0">
              <a:schemeClr val="accent1"/>
            </a:effectRef>
            <a:fontRef idx="minor">
              <a:schemeClr val="tx1"/>
            </a:fontRef>
          </p:style>
        </p:cxnSp>
        <p:sp>
          <p:nvSpPr>
            <p:cNvPr id="9" name="Oval 20">
              <a:extLst>
                <a:ext uri="{FF2B5EF4-FFF2-40B4-BE49-F238E27FC236}">
                  <a16:creationId xmlns:a16="http://schemas.microsoft.com/office/drawing/2014/main" id="{6D382AF4-6518-4533-8A4E-80ACF2F572ED}"/>
                </a:ext>
              </a:extLst>
            </p:cNvPr>
            <p:cNvSpPr/>
            <p:nvPr/>
          </p:nvSpPr>
          <p:spPr>
            <a:xfrm>
              <a:off x="3000364" y="1428742"/>
              <a:ext cx="883120" cy="883120"/>
            </a:xfrm>
            <a:prstGeom prst="ellipse">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grpSp>
          <p:nvGrpSpPr>
            <p:cNvPr id="10" name="Group 81">
              <a:extLst>
                <a:ext uri="{FF2B5EF4-FFF2-40B4-BE49-F238E27FC236}">
                  <a16:creationId xmlns:a16="http://schemas.microsoft.com/office/drawing/2014/main" id="{604BE8D4-382E-47FE-8DE9-6CEBE21DC1DE}"/>
                </a:ext>
              </a:extLst>
            </p:cNvPr>
            <p:cNvGrpSpPr/>
            <p:nvPr/>
          </p:nvGrpSpPr>
          <p:grpSpPr>
            <a:xfrm>
              <a:off x="3251393" y="1753373"/>
              <a:ext cx="365425" cy="229016"/>
              <a:chOff x="2411138" y="4617692"/>
              <a:chExt cx="365425" cy="229016"/>
            </a:xfrm>
            <a:solidFill>
              <a:schemeClr val="bg1"/>
            </a:solidFill>
          </p:grpSpPr>
          <p:sp>
            <p:nvSpPr>
              <p:cNvPr id="11" name="AutoShape 105">
                <a:extLst>
                  <a:ext uri="{FF2B5EF4-FFF2-40B4-BE49-F238E27FC236}">
                    <a16:creationId xmlns:a16="http://schemas.microsoft.com/office/drawing/2014/main" id="{444DB3FD-3832-40F0-AF05-7FF956780F0F}"/>
                  </a:ext>
                </a:extLst>
              </p:cNvPr>
              <p:cNvSpPr>
                <a:spLocks/>
              </p:cNvSpPr>
              <p:nvPr/>
            </p:nvSpPr>
            <p:spPr bwMode="auto">
              <a:xfrm>
                <a:off x="2411138" y="4617692"/>
                <a:ext cx="365425"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cs typeface="+mn-ea"/>
                  <a:sym typeface="+mn-lt"/>
                </a:endParaRPr>
              </a:p>
            </p:txBody>
          </p:sp>
          <p:sp>
            <p:nvSpPr>
              <p:cNvPr id="12" name="AutoShape 106">
                <a:extLst>
                  <a:ext uri="{FF2B5EF4-FFF2-40B4-BE49-F238E27FC236}">
                    <a16:creationId xmlns:a16="http://schemas.microsoft.com/office/drawing/2014/main" id="{805F578B-AC22-4C9A-A7A0-FA2577E0F9E8}"/>
                  </a:ext>
                </a:extLst>
              </p:cNvPr>
              <p:cNvSpPr>
                <a:spLocks/>
              </p:cNvSpPr>
              <p:nvPr/>
            </p:nvSpPr>
            <p:spPr bwMode="auto">
              <a:xfrm>
                <a:off x="2548173" y="4686523"/>
                <a:ext cx="51935"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cs typeface="+mn-ea"/>
                  <a:sym typeface="+mn-lt"/>
                </a:endParaRPr>
              </a:p>
            </p:txBody>
          </p:sp>
          <p:sp>
            <p:nvSpPr>
              <p:cNvPr id="13" name="AutoShape 107">
                <a:extLst>
                  <a:ext uri="{FF2B5EF4-FFF2-40B4-BE49-F238E27FC236}">
                    <a16:creationId xmlns:a16="http://schemas.microsoft.com/office/drawing/2014/main" id="{0DB03654-A2DE-4F85-9CDB-ACF5FD4B6982}"/>
                  </a:ext>
                </a:extLst>
              </p:cNvPr>
              <p:cNvSpPr>
                <a:spLocks/>
              </p:cNvSpPr>
              <p:nvPr/>
            </p:nvSpPr>
            <p:spPr bwMode="auto">
              <a:xfrm>
                <a:off x="2513756" y="4652107"/>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cs typeface="+mn-ea"/>
                  <a:sym typeface="+mn-lt"/>
                </a:endParaRPr>
              </a:p>
            </p:txBody>
          </p:sp>
        </p:grpSp>
      </p:grpSp>
      <p:sp>
        <p:nvSpPr>
          <p:cNvPr id="14" name="矩形 13">
            <a:extLst>
              <a:ext uri="{FF2B5EF4-FFF2-40B4-BE49-F238E27FC236}">
                <a16:creationId xmlns:a16="http://schemas.microsoft.com/office/drawing/2014/main" id="{A8D74D7A-2ED9-4BA5-9F5F-CD02783E15CF}"/>
              </a:ext>
            </a:extLst>
          </p:cNvPr>
          <p:cNvSpPr/>
          <p:nvPr/>
        </p:nvSpPr>
        <p:spPr>
          <a:xfrm>
            <a:off x="1772403" y="1069361"/>
            <a:ext cx="1080745" cy="523220"/>
          </a:xfrm>
          <a:prstGeom prst="rect">
            <a:avLst/>
          </a:prstGeom>
        </p:spPr>
        <p:txBody>
          <a:bodyPr wrap="none">
            <a:spAutoFit/>
          </a:bodyPr>
          <a:lstStyle/>
          <a:p>
            <a:r>
              <a:rPr lang="en-US" altLang="zh-TW" sz="2800" dirty="0"/>
              <a:t>Video</a:t>
            </a:r>
            <a:endParaRPr lang="zh-TW" altLang="en-US" sz="2800" dirty="0"/>
          </a:p>
        </p:txBody>
      </p:sp>
      <p:sp>
        <p:nvSpPr>
          <p:cNvPr id="3" name="投影片編號版面配置區 2">
            <a:extLst>
              <a:ext uri="{FF2B5EF4-FFF2-40B4-BE49-F238E27FC236}">
                <a16:creationId xmlns:a16="http://schemas.microsoft.com/office/drawing/2014/main" id="{446CDEC0-B9C7-4712-A386-BBE5B29B7B5C}"/>
              </a:ext>
            </a:extLst>
          </p:cNvPr>
          <p:cNvSpPr>
            <a:spLocks noGrp="1"/>
          </p:cNvSpPr>
          <p:nvPr>
            <p:ph type="sldNum" sz="quarter" idx="12"/>
          </p:nvPr>
        </p:nvSpPr>
        <p:spPr/>
        <p:txBody>
          <a:bodyPr/>
          <a:lstStyle/>
          <a:p>
            <a:fld id="{44341BB1-40C4-4700-B8C2-D06FA29C9A59}" type="slidenum">
              <a:rPr lang="zh-CN" altLang="en-US" smtClean="0"/>
              <a:t>17</a:t>
            </a:fld>
            <a:endParaRPr lang="zh-CN" altLang="en-US"/>
          </a:p>
        </p:txBody>
      </p:sp>
      <p:pic>
        <p:nvPicPr>
          <p:cNvPr id="5" name="第二階段">
            <a:hlinkClick r:id="" action="ppaction://media"/>
            <a:extLst>
              <a:ext uri="{FF2B5EF4-FFF2-40B4-BE49-F238E27FC236}">
                <a16:creationId xmlns:a16="http://schemas.microsoft.com/office/drawing/2014/main" id="{B68C9193-247B-42CD-AFD9-C387B0256B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2002" y="1641475"/>
            <a:ext cx="8382000" cy="4714875"/>
          </a:xfrm>
          <a:prstGeom prst="rect">
            <a:avLst/>
          </a:prstGeom>
        </p:spPr>
      </p:pic>
    </p:spTree>
    <p:extLst>
      <p:ext uri="{BB962C8B-B14F-4D97-AF65-F5344CB8AC3E}">
        <p14:creationId xmlns:p14="http://schemas.microsoft.com/office/powerpoint/2010/main" val="25680159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a:t>
            </a:r>
            <a:r>
              <a:rPr lang="en-US" altLang="zh-TW" sz="6000" dirty="0">
                <a:solidFill>
                  <a:srgbClr val="FCFCFC"/>
                </a:solidFill>
                <a:latin typeface="Gungsuh" panose="02030600000101010101" pitchFamily="18" charset="-127"/>
              </a:rPr>
              <a:t>4</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863232" y="3009900"/>
            <a:ext cx="7026500" cy="1136650"/>
          </a:xfrm>
          <a:prstGeom prst="rect">
            <a:avLst/>
          </a:prstGeom>
          <a:noFill/>
        </p:spPr>
        <p:txBody>
          <a:bodyPr rIns="360000">
            <a:normAutofit/>
          </a:bodyPr>
          <a:lstStyle/>
          <a:p>
            <a:pPr algn="r">
              <a:defRPr/>
            </a:pPr>
            <a:r>
              <a:rPr lang="en-US" altLang="zh-CN" sz="4800" b="1" dirty="0">
                <a:solidFill>
                  <a:schemeClr val="accent1">
                    <a:lumMod val="75000"/>
                  </a:schemeClr>
                </a:solidFill>
              </a:rPr>
              <a:t>Result</a:t>
            </a:r>
            <a:endParaRPr lang="zh-CN" altLang="en-US" sz="4800" b="1" dirty="0">
              <a:solidFill>
                <a:schemeClr val="accent1">
                  <a:lumMod val="75000"/>
                </a:schemeClr>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06726325-A2EA-42C4-BD02-976C85AD6C0F}"/>
              </a:ext>
            </a:extLst>
          </p:cNvPr>
          <p:cNvSpPr>
            <a:spLocks noGrp="1"/>
          </p:cNvSpPr>
          <p:nvPr>
            <p:ph type="sldNum" sz="quarter" idx="12"/>
          </p:nvPr>
        </p:nvSpPr>
        <p:spPr/>
        <p:txBody>
          <a:bodyPr/>
          <a:lstStyle/>
          <a:p>
            <a:fld id="{44341BB1-40C4-4700-B8C2-D06FA29C9A59}"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18397538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A095499-C611-4A14-87FA-687F8DAE790C}"/>
              </a:ext>
            </a:extLst>
          </p:cNvPr>
          <p:cNvSpPr/>
          <p:nvPr/>
        </p:nvSpPr>
        <p:spPr>
          <a:xfrm>
            <a:off x="356091" y="388649"/>
            <a:ext cx="1909882" cy="584775"/>
          </a:xfrm>
          <a:prstGeom prst="rect">
            <a:avLst/>
          </a:prstGeom>
        </p:spPr>
        <p:txBody>
          <a:bodyPr wrap="none">
            <a:spAutoFit/>
          </a:bodyPr>
          <a:lstStyle/>
          <a:p>
            <a:pPr lvl="0"/>
            <a:r>
              <a:rPr lang="en-US" altLang="zh-TW" sz="3200" b="1" dirty="0">
                <a:solidFill>
                  <a:srgbClr val="063D54"/>
                </a:solidFill>
                <a:cs typeface="+mn-ea"/>
                <a:sym typeface="+mn-lt"/>
              </a:rPr>
              <a:t>4.1</a:t>
            </a:r>
            <a:r>
              <a:rPr lang="zh-TW" altLang="en-US" sz="3200" b="1" dirty="0">
                <a:solidFill>
                  <a:srgbClr val="063D54"/>
                </a:solidFill>
                <a:cs typeface="+mn-ea"/>
                <a:sym typeface="+mn-lt"/>
              </a:rPr>
              <a:t> </a:t>
            </a:r>
            <a:r>
              <a:rPr lang="en-US" altLang="zh-TW" sz="3200" b="1" dirty="0">
                <a:solidFill>
                  <a:srgbClr val="063D54"/>
                </a:solidFill>
                <a:latin typeface="Calibri"/>
                <a:ea typeface="+mj-lt"/>
                <a:cs typeface="Calibri"/>
              </a:rPr>
              <a:t>Result</a:t>
            </a:r>
            <a:endParaRPr lang="zh-CN" altLang="en-US" sz="3200" b="1" dirty="0">
              <a:solidFill>
                <a:srgbClr val="063D54"/>
              </a:solidFill>
              <a:cs typeface="+mn-ea"/>
              <a:sym typeface="+mn-lt"/>
            </a:endParaRPr>
          </a:p>
        </p:txBody>
      </p:sp>
      <p:grpSp>
        <p:nvGrpSpPr>
          <p:cNvPr id="16" name="群組 15">
            <a:extLst>
              <a:ext uri="{FF2B5EF4-FFF2-40B4-BE49-F238E27FC236}">
                <a16:creationId xmlns:a16="http://schemas.microsoft.com/office/drawing/2014/main" id="{D007E651-A968-41D6-B092-79B54B91F6B3}"/>
              </a:ext>
            </a:extLst>
          </p:cNvPr>
          <p:cNvGrpSpPr/>
          <p:nvPr/>
        </p:nvGrpSpPr>
        <p:grpSpPr>
          <a:xfrm>
            <a:off x="6267602" y="1319067"/>
            <a:ext cx="4685995" cy="1285934"/>
            <a:chOff x="1254068" y="1751601"/>
            <a:chExt cx="4020061" cy="890732"/>
          </a:xfrm>
        </p:grpSpPr>
        <p:grpSp>
          <p:nvGrpSpPr>
            <p:cNvPr id="17" name="群組 16">
              <a:extLst>
                <a:ext uri="{FF2B5EF4-FFF2-40B4-BE49-F238E27FC236}">
                  <a16:creationId xmlns:a16="http://schemas.microsoft.com/office/drawing/2014/main" id="{69E42F40-2913-4FAB-A1D9-23A852768B83}"/>
                </a:ext>
              </a:extLst>
            </p:cNvPr>
            <p:cNvGrpSpPr/>
            <p:nvPr/>
          </p:nvGrpSpPr>
          <p:grpSpPr>
            <a:xfrm>
              <a:off x="1254068" y="1751601"/>
              <a:ext cx="4020061" cy="844641"/>
              <a:chOff x="449534" y="1239896"/>
              <a:chExt cx="6844145" cy="743909"/>
            </a:xfrm>
          </p:grpSpPr>
          <p:sp>
            <p:nvSpPr>
              <p:cNvPr id="19" name="矩形: 圓角 18">
                <a:extLst>
                  <a:ext uri="{FF2B5EF4-FFF2-40B4-BE49-F238E27FC236}">
                    <a16:creationId xmlns:a16="http://schemas.microsoft.com/office/drawing/2014/main" id="{3778731D-A3AE-40B8-9635-7DD2C005C0E3}"/>
                  </a:ext>
                </a:extLst>
              </p:cNvPr>
              <p:cNvSpPr/>
              <p:nvPr/>
            </p:nvSpPr>
            <p:spPr>
              <a:xfrm>
                <a:off x="449534" y="1239896"/>
                <a:ext cx="6844145" cy="743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圓角 19">
                <a:extLst>
                  <a:ext uri="{FF2B5EF4-FFF2-40B4-BE49-F238E27FC236}">
                    <a16:creationId xmlns:a16="http://schemas.microsoft.com/office/drawing/2014/main" id="{E4BBFCAC-03F8-46FC-A2DD-31EB094FC38E}"/>
                  </a:ext>
                </a:extLst>
              </p:cNvPr>
              <p:cNvSpPr/>
              <p:nvPr/>
            </p:nvSpPr>
            <p:spPr>
              <a:xfrm>
                <a:off x="802152" y="1414516"/>
                <a:ext cx="6138906" cy="394668"/>
              </a:xfrm>
              <a:prstGeom prst="roundRect">
                <a:avLst/>
              </a:prstGeom>
              <a:solidFill>
                <a:srgbClr val="AA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8" name="矩形 17">
              <a:extLst>
                <a:ext uri="{FF2B5EF4-FFF2-40B4-BE49-F238E27FC236}">
                  <a16:creationId xmlns:a16="http://schemas.microsoft.com/office/drawing/2014/main" id="{E539EE38-DDAF-4636-895F-100D094027C4}"/>
                </a:ext>
              </a:extLst>
            </p:cNvPr>
            <p:cNvSpPr/>
            <p:nvPr/>
          </p:nvSpPr>
          <p:spPr>
            <a:xfrm>
              <a:off x="1777478" y="1949866"/>
              <a:ext cx="3355361" cy="692467"/>
            </a:xfrm>
            <a:prstGeom prst="rect">
              <a:avLst/>
            </a:prstGeom>
          </p:spPr>
          <p:txBody>
            <a:bodyPr wrap="square">
              <a:spAutoFit/>
            </a:bodyPr>
            <a:lstStyle/>
            <a:p>
              <a:r>
                <a:rPr lang="en-US" altLang="zh-TW" sz="3200" b="1" dirty="0">
                  <a:solidFill>
                    <a:schemeClr val="bg1"/>
                  </a:solidFill>
                  <a:ea typeface="新細明體"/>
                  <a:cs typeface="Calibri"/>
                </a:rPr>
                <a:t>Output 2 picture</a:t>
              </a:r>
            </a:p>
          </p:txBody>
        </p:sp>
      </p:grpSp>
      <p:pic>
        <p:nvPicPr>
          <p:cNvPr id="3" name="圖片 2">
            <a:extLst>
              <a:ext uri="{FF2B5EF4-FFF2-40B4-BE49-F238E27FC236}">
                <a16:creationId xmlns:a16="http://schemas.microsoft.com/office/drawing/2014/main" id="{782199CB-61AC-4816-B462-2BBC788F8764}"/>
              </a:ext>
            </a:extLst>
          </p:cNvPr>
          <p:cNvPicPr>
            <a:picLocks noChangeAspect="1"/>
          </p:cNvPicPr>
          <p:nvPr/>
        </p:nvPicPr>
        <p:blipFill rotWithShape="1">
          <a:blip r:embed="rId3">
            <a:extLst>
              <a:ext uri="{28A0092B-C50C-407E-A947-70E740481C1C}">
                <a14:useLocalDpi xmlns:a14="http://schemas.microsoft.com/office/drawing/2010/main" val="0"/>
              </a:ext>
            </a:extLst>
          </a:blip>
          <a:srcRect r="1274" b="1029"/>
          <a:stretch/>
        </p:blipFill>
        <p:spPr>
          <a:xfrm>
            <a:off x="8972330" y="2665138"/>
            <a:ext cx="2959471" cy="3657601"/>
          </a:xfrm>
          <a:prstGeom prst="rect">
            <a:avLst/>
          </a:prstGeom>
        </p:spPr>
      </p:pic>
      <p:pic>
        <p:nvPicPr>
          <p:cNvPr id="4" name="圖片 3">
            <a:extLst>
              <a:ext uri="{FF2B5EF4-FFF2-40B4-BE49-F238E27FC236}">
                <a16:creationId xmlns:a16="http://schemas.microsoft.com/office/drawing/2014/main" id="{CFB0634D-F2E4-4D83-9CF2-0C3D9293F2CD}"/>
              </a:ext>
            </a:extLst>
          </p:cNvPr>
          <p:cNvPicPr>
            <a:picLocks noChangeAspect="1"/>
          </p:cNvPicPr>
          <p:nvPr/>
        </p:nvPicPr>
        <p:blipFill>
          <a:blip r:embed="rId4"/>
          <a:stretch>
            <a:fillRect/>
          </a:stretch>
        </p:blipFill>
        <p:spPr>
          <a:xfrm>
            <a:off x="260199" y="2665137"/>
            <a:ext cx="2964521" cy="3657601"/>
          </a:xfrm>
          <a:prstGeom prst="rect">
            <a:avLst/>
          </a:prstGeom>
        </p:spPr>
      </p:pic>
      <p:pic>
        <p:nvPicPr>
          <p:cNvPr id="7" name="圖片 6">
            <a:extLst>
              <a:ext uri="{FF2B5EF4-FFF2-40B4-BE49-F238E27FC236}">
                <a16:creationId xmlns:a16="http://schemas.microsoft.com/office/drawing/2014/main" id="{E5F87852-625A-47E9-B0C2-413DCEBC7C0D}"/>
              </a:ext>
            </a:extLst>
          </p:cNvPr>
          <p:cNvPicPr>
            <a:picLocks noChangeAspect="1"/>
          </p:cNvPicPr>
          <p:nvPr/>
        </p:nvPicPr>
        <p:blipFill rotWithShape="1">
          <a:blip r:embed="rId5">
            <a:extLst>
              <a:ext uri="{28A0092B-C50C-407E-A947-70E740481C1C}">
                <a14:useLocalDpi xmlns:a14="http://schemas.microsoft.com/office/drawing/2010/main" val="0"/>
              </a:ext>
            </a:extLst>
          </a:blip>
          <a:srcRect b="190"/>
          <a:stretch/>
        </p:blipFill>
        <p:spPr>
          <a:xfrm>
            <a:off x="4608415" y="2665139"/>
            <a:ext cx="2975169" cy="3657601"/>
          </a:xfrm>
          <a:prstGeom prst="rect">
            <a:avLst/>
          </a:prstGeom>
        </p:spPr>
      </p:pic>
      <p:sp>
        <p:nvSpPr>
          <p:cNvPr id="2" name="投影片編號版面配置區 1">
            <a:extLst>
              <a:ext uri="{FF2B5EF4-FFF2-40B4-BE49-F238E27FC236}">
                <a16:creationId xmlns:a16="http://schemas.microsoft.com/office/drawing/2014/main" id="{AE859DC6-B8C4-4A69-A774-A3C9426A7A56}"/>
              </a:ext>
            </a:extLst>
          </p:cNvPr>
          <p:cNvSpPr>
            <a:spLocks noGrp="1"/>
          </p:cNvSpPr>
          <p:nvPr>
            <p:ph type="sldNum" sz="quarter" idx="12"/>
          </p:nvPr>
        </p:nvSpPr>
        <p:spPr/>
        <p:txBody>
          <a:bodyPr/>
          <a:lstStyle/>
          <a:p>
            <a:fld id="{44341BB1-40C4-4700-B8C2-D06FA29C9A59}" type="slidenum">
              <a:rPr lang="zh-CN" altLang="en-US" smtClean="0"/>
              <a:t>19</a:t>
            </a:fld>
            <a:endParaRPr lang="zh-CN" altLang="en-US"/>
          </a:p>
        </p:txBody>
      </p:sp>
      <p:grpSp>
        <p:nvGrpSpPr>
          <p:cNvPr id="12" name="群組 11">
            <a:extLst>
              <a:ext uri="{FF2B5EF4-FFF2-40B4-BE49-F238E27FC236}">
                <a16:creationId xmlns:a16="http://schemas.microsoft.com/office/drawing/2014/main" id="{D91C77DC-A42A-9049-AD4D-5EFE84A797C1}"/>
              </a:ext>
            </a:extLst>
          </p:cNvPr>
          <p:cNvGrpSpPr/>
          <p:nvPr/>
        </p:nvGrpSpPr>
        <p:grpSpPr>
          <a:xfrm>
            <a:off x="147125" y="1308847"/>
            <a:ext cx="4020060" cy="1183342"/>
            <a:chOff x="1254068" y="1751601"/>
            <a:chExt cx="4020061" cy="844641"/>
          </a:xfrm>
        </p:grpSpPr>
        <p:grpSp>
          <p:nvGrpSpPr>
            <p:cNvPr id="13" name="群組 12">
              <a:extLst>
                <a:ext uri="{FF2B5EF4-FFF2-40B4-BE49-F238E27FC236}">
                  <a16:creationId xmlns:a16="http://schemas.microsoft.com/office/drawing/2014/main" id="{582F297B-171C-EF46-8143-41DA942D9C9D}"/>
                </a:ext>
              </a:extLst>
            </p:cNvPr>
            <p:cNvGrpSpPr/>
            <p:nvPr/>
          </p:nvGrpSpPr>
          <p:grpSpPr>
            <a:xfrm>
              <a:off x="1254068" y="1751601"/>
              <a:ext cx="4020061" cy="844641"/>
              <a:chOff x="449534" y="1239896"/>
              <a:chExt cx="6844145" cy="743909"/>
            </a:xfrm>
          </p:grpSpPr>
          <p:sp>
            <p:nvSpPr>
              <p:cNvPr id="15" name="矩形: 圓角 18">
                <a:extLst>
                  <a:ext uri="{FF2B5EF4-FFF2-40B4-BE49-F238E27FC236}">
                    <a16:creationId xmlns:a16="http://schemas.microsoft.com/office/drawing/2014/main" id="{0E063F17-9ED8-0A47-92E9-366A1079B8BE}"/>
                  </a:ext>
                </a:extLst>
              </p:cNvPr>
              <p:cNvSpPr/>
              <p:nvPr/>
            </p:nvSpPr>
            <p:spPr>
              <a:xfrm>
                <a:off x="449534" y="1239896"/>
                <a:ext cx="6844145" cy="743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圓角 19">
                <a:extLst>
                  <a:ext uri="{FF2B5EF4-FFF2-40B4-BE49-F238E27FC236}">
                    <a16:creationId xmlns:a16="http://schemas.microsoft.com/office/drawing/2014/main" id="{9A0FFA88-D1C5-D949-906E-881EB1E97369}"/>
                  </a:ext>
                </a:extLst>
              </p:cNvPr>
              <p:cNvSpPr/>
              <p:nvPr/>
            </p:nvSpPr>
            <p:spPr>
              <a:xfrm>
                <a:off x="802152" y="1414516"/>
                <a:ext cx="6138906" cy="394668"/>
              </a:xfrm>
              <a:prstGeom prst="roundRect">
                <a:avLst/>
              </a:prstGeom>
              <a:solidFill>
                <a:srgbClr val="AA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4" name="矩形 13">
              <a:extLst>
                <a:ext uri="{FF2B5EF4-FFF2-40B4-BE49-F238E27FC236}">
                  <a16:creationId xmlns:a16="http://schemas.microsoft.com/office/drawing/2014/main" id="{E6733255-9705-0E4A-BB9D-826008263BB3}"/>
                </a:ext>
              </a:extLst>
            </p:cNvPr>
            <p:cNvSpPr/>
            <p:nvPr/>
          </p:nvSpPr>
          <p:spPr>
            <a:xfrm>
              <a:off x="1586417" y="1963876"/>
              <a:ext cx="3355361" cy="417398"/>
            </a:xfrm>
            <a:prstGeom prst="rect">
              <a:avLst/>
            </a:prstGeom>
          </p:spPr>
          <p:txBody>
            <a:bodyPr wrap="square">
              <a:spAutoFit/>
            </a:bodyPr>
            <a:lstStyle/>
            <a:p>
              <a:pPr algn="ctr"/>
              <a:r>
                <a:rPr lang="en-US" altLang="zh-TW" sz="3200" b="1" dirty="0">
                  <a:solidFill>
                    <a:schemeClr val="bg1"/>
                  </a:solidFill>
                  <a:ea typeface="新細明體"/>
                  <a:cs typeface="Calibri"/>
                </a:rPr>
                <a:t>original</a:t>
              </a:r>
            </a:p>
          </p:txBody>
        </p:sp>
      </p:grpSp>
    </p:spTree>
    <p:extLst>
      <p:ext uri="{BB962C8B-B14F-4D97-AF65-F5344CB8AC3E}">
        <p14:creationId xmlns:p14="http://schemas.microsoft.com/office/powerpoint/2010/main" val="31231058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MH_Entry_1">
            <a:hlinkClick r:id="rId15" action="ppaction://hlinksldjump"/>
          </p:cNvPr>
          <p:cNvSpPr/>
          <p:nvPr>
            <p:custDataLst>
              <p:tags r:id="rId3"/>
            </p:custDataLst>
          </p:nvPr>
        </p:nvSpPr>
        <p:spPr>
          <a:xfrm>
            <a:off x="2212247" y="1559567"/>
            <a:ext cx="4401283" cy="76114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en-US" altLang="zh-CN" sz="2400" b="1" dirty="0">
                <a:solidFill>
                  <a:schemeClr val="tx1"/>
                </a:solidFill>
                <a:latin typeface="+mn-ea"/>
              </a:rPr>
              <a:t>Introduction</a:t>
            </a:r>
            <a:r>
              <a:rPr lang="en-US" altLang="zh-CN" sz="2800" b="1" dirty="0">
                <a:solidFill>
                  <a:schemeClr val="tx1"/>
                </a:solidFill>
                <a:latin typeface="+mn-ea"/>
              </a:rPr>
              <a:t>​</a:t>
            </a:r>
            <a:endParaRPr lang="zh-CN" altLang="en-US" sz="2800" b="1" dirty="0">
              <a:solidFill>
                <a:schemeClr val="tx1"/>
              </a:solidFill>
              <a:latin typeface="+mn-ea"/>
            </a:endParaRPr>
          </a:p>
        </p:txBody>
      </p:sp>
      <p:sp>
        <p:nvSpPr>
          <p:cNvPr id="3" name="PA_MH_Number_1">
            <a:hlinkClick r:id="rId15" action="ppaction://hlinksldjump"/>
          </p:cNvPr>
          <p:cNvSpPr/>
          <p:nvPr>
            <p:custDataLst>
              <p:tags r:id="rId4"/>
            </p:custDataLst>
          </p:nvPr>
        </p:nvSpPr>
        <p:spPr>
          <a:xfrm>
            <a:off x="6747547" y="1458730"/>
            <a:ext cx="738830" cy="102634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01</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 name="PA_MH_Entry_2">
            <a:hlinkClick r:id="rId16" action="ppaction://hlinksldjump"/>
          </p:cNvPr>
          <p:cNvSpPr/>
          <p:nvPr>
            <p:custDataLst>
              <p:tags r:id="rId5"/>
            </p:custDataLst>
          </p:nvPr>
        </p:nvSpPr>
        <p:spPr>
          <a:xfrm>
            <a:off x="5098606" y="2619889"/>
            <a:ext cx="4401283" cy="76114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en-US" altLang="zh-CN" sz="2400" b="1" dirty="0">
                <a:solidFill>
                  <a:schemeClr val="tx1"/>
                </a:solidFill>
                <a:latin typeface="+mn-ea"/>
              </a:rPr>
              <a:t>Related work</a:t>
            </a:r>
            <a:endParaRPr lang="zh-CN" altLang="en-US" sz="2400" b="1" dirty="0">
              <a:solidFill>
                <a:schemeClr val="tx1"/>
              </a:solidFill>
              <a:latin typeface="+mn-ea"/>
            </a:endParaRPr>
          </a:p>
        </p:txBody>
      </p:sp>
      <p:sp>
        <p:nvSpPr>
          <p:cNvPr id="7" name="PA_MH_Number_2">
            <a:hlinkClick r:id="rId16" action="ppaction://hlinksldjump"/>
          </p:cNvPr>
          <p:cNvSpPr/>
          <p:nvPr>
            <p:custDataLst>
              <p:tags r:id="rId6"/>
            </p:custDataLst>
          </p:nvPr>
        </p:nvSpPr>
        <p:spPr>
          <a:xfrm>
            <a:off x="9633906" y="2519052"/>
            <a:ext cx="738830" cy="102634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02</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 name="PA_MH_Entry_3">
            <a:hlinkClick r:id="" action="ppaction://noaction"/>
          </p:cNvPr>
          <p:cNvSpPr/>
          <p:nvPr>
            <p:custDataLst>
              <p:tags r:id="rId7"/>
            </p:custDataLst>
          </p:nvPr>
        </p:nvSpPr>
        <p:spPr>
          <a:xfrm>
            <a:off x="2293889" y="3647571"/>
            <a:ext cx="4401283" cy="76114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Autofit/>
          </a:bodyPr>
          <a:lstStyle/>
          <a:p>
            <a:pPr algn="ctr">
              <a:defRPr/>
            </a:pPr>
            <a:r>
              <a:rPr lang="en-US" altLang="zh-CN" sz="2400" b="1" dirty="0">
                <a:solidFill>
                  <a:schemeClr val="tx1"/>
                </a:solidFill>
                <a:latin typeface="+mn-ea"/>
              </a:rPr>
              <a:t>Deep Painterly Harmonization Process​</a:t>
            </a:r>
            <a:endParaRPr lang="zh-CN" altLang="en-US" sz="2400" b="1" dirty="0">
              <a:solidFill>
                <a:schemeClr val="tx1"/>
              </a:solidFill>
              <a:latin typeface="+mn-ea"/>
            </a:endParaRPr>
          </a:p>
        </p:txBody>
      </p:sp>
      <p:sp>
        <p:nvSpPr>
          <p:cNvPr id="10" name="PA_MH_Number_3">
            <a:hlinkClick r:id="" action="ppaction://noaction"/>
          </p:cNvPr>
          <p:cNvSpPr/>
          <p:nvPr>
            <p:custDataLst>
              <p:tags r:id="rId8"/>
            </p:custDataLst>
          </p:nvPr>
        </p:nvSpPr>
        <p:spPr>
          <a:xfrm>
            <a:off x="6829189" y="3497747"/>
            <a:ext cx="738830" cy="102634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03</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PA_MH_Entry_4">
            <a:hlinkClick r:id="" action="ppaction://noaction"/>
          </p:cNvPr>
          <p:cNvSpPr/>
          <p:nvPr>
            <p:custDataLst>
              <p:tags r:id="rId9"/>
            </p:custDataLst>
          </p:nvPr>
        </p:nvSpPr>
        <p:spPr>
          <a:xfrm>
            <a:off x="5061859" y="4571988"/>
            <a:ext cx="4401283" cy="76114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en-US" altLang="zh-CN" sz="2400" b="1" dirty="0">
                <a:solidFill>
                  <a:schemeClr val="tx1"/>
                </a:solidFill>
                <a:latin typeface="+mn-ea"/>
              </a:rPr>
              <a:t>Result</a:t>
            </a:r>
            <a:endParaRPr lang="zh-CN" altLang="en-US" sz="2400" b="1" dirty="0">
              <a:solidFill>
                <a:schemeClr val="tx1"/>
              </a:solidFill>
              <a:latin typeface="+mn-ea"/>
            </a:endParaRPr>
          </a:p>
        </p:txBody>
      </p:sp>
      <p:sp>
        <p:nvSpPr>
          <p:cNvPr id="13" name="PA_MH_Number_4">
            <a:hlinkClick r:id="" action="ppaction://noaction"/>
          </p:cNvPr>
          <p:cNvSpPr/>
          <p:nvPr>
            <p:custDataLst>
              <p:tags r:id="rId10"/>
            </p:custDataLst>
          </p:nvPr>
        </p:nvSpPr>
        <p:spPr>
          <a:xfrm>
            <a:off x="9597159" y="4477374"/>
            <a:ext cx="738830" cy="102634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04</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4" name="文字方塊 3">
            <a:extLst>
              <a:ext uri="{FF2B5EF4-FFF2-40B4-BE49-F238E27FC236}">
                <a16:creationId xmlns:a16="http://schemas.microsoft.com/office/drawing/2014/main" id="{7B6C03CA-B728-4863-BC0D-F1A70EC256A0}"/>
              </a:ext>
            </a:extLst>
          </p:cNvPr>
          <p:cNvSpPr txBox="1"/>
          <p:nvPr/>
        </p:nvSpPr>
        <p:spPr>
          <a:xfrm>
            <a:off x="705930" y="211191"/>
            <a:ext cx="3670127" cy="1015663"/>
          </a:xfrm>
          <a:prstGeom prst="rect">
            <a:avLst/>
          </a:prstGeom>
          <a:noFill/>
        </p:spPr>
        <p:txBody>
          <a:bodyPr wrap="square" rtlCol="0">
            <a:spAutoFit/>
          </a:bodyPr>
          <a:lstStyle/>
          <a:p>
            <a:pPr lvl="0"/>
            <a:r>
              <a:rPr lang="en-US" altLang="zh-CN" sz="6000" b="1" dirty="0">
                <a:solidFill>
                  <a:srgbClr val="063D54"/>
                </a:solidFill>
                <a:latin typeface="华文细黑" panose="02010600040101010101" pitchFamily="2" charset="-122"/>
                <a:ea typeface="华文细黑" panose="02010600040101010101" pitchFamily="2" charset="-122"/>
              </a:rPr>
              <a:t>Agenda</a:t>
            </a:r>
            <a:endParaRPr lang="zh-CN" altLang="en-US" sz="6000" b="1" dirty="0">
              <a:solidFill>
                <a:srgbClr val="063D54"/>
              </a:solidFill>
              <a:latin typeface="华文细黑" panose="02010600040101010101" pitchFamily="2" charset="-122"/>
              <a:ea typeface="华文细黑" panose="02010600040101010101" pitchFamily="2" charset="-122"/>
            </a:endParaRPr>
          </a:p>
        </p:txBody>
      </p:sp>
      <p:sp>
        <p:nvSpPr>
          <p:cNvPr id="14" name="PA_MH_Entry_4">
            <a:hlinkClick r:id="" action="ppaction://noaction"/>
            <a:extLst>
              <a:ext uri="{FF2B5EF4-FFF2-40B4-BE49-F238E27FC236}">
                <a16:creationId xmlns:a16="http://schemas.microsoft.com/office/drawing/2014/main" id="{BD1F931E-62D6-462A-BCA7-7FA6BCC90F67}"/>
              </a:ext>
            </a:extLst>
          </p:cNvPr>
          <p:cNvSpPr/>
          <p:nvPr>
            <p:custDataLst>
              <p:tags r:id="rId11"/>
            </p:custDataLst>
          </p:nvPr>
        </p:nvSpPr>
        <p:spPr>
          <a:xfrm>
            <a:off x="2293889" y="5634516"/>
            <a:ext cx="4401283" cy="761143"/>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en-US" altLang="zh-CN" sz="2400" b="1" dirty="0">
                <a:solidFill>
                  <a:schemeClr val="tx1"/>
                </a:solidFill>
                <a:latin typeface="+mn-ea"/>
              </a:rPr>
              <a:t>Conclusion</a:t>
            </a:r>
            <a:endParaRPr lang="zh-CN" altLang="en-US" sz="2400" b="1" dirty="0">
              <a:solidFill>
                <a:schemeClr val="tx1"/>
              </a:solidFill>
              <a:latin typeface="+mn-ea"/>
            </a:endParaRPr>
          </a:p>
        </p:txBody>
      </p:sp>
      <p:sp>
        <p:nvSpPr>
          <p:cNvPr id="15" name="PA_MH_Number_4">
            <a:hlinkClick r:id="" action="ppaction://noaction"/>
            <a:extLst>
              <a:ext uri="{FF2B5EF4-FFF2-40B4-BE49-F238E27FC236}">
                <a16:creationId xmlns:a16="http://schemas.microsoft.com/office/drawing/2014/main" id="{92F9E4BC-6B78-421E-8E45-D89C056FA772}"/>
              </a:ext>
            </a:extLst>
          </p:cNvPr>
          <p:cNvSpPr/>
          <p:nvPr>
            <p:custDataLst>
              <p:tags r:id="rId12"/>
            </p:custDataLst>
          </p:nvPr>
        </p:nvSpPr>
        <p:spPr>
          <a:xfrm>
            <a:off x="6829189" y="5539902"/>
            <a:ext cx="738830" cy="102634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a:t>
            </a:r>
            <a:r>
              <a:rPr lang="en-US" altLang="zh-TW"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8E254BA2-3E5E-4904-9500-180CC6FDBD68}"/>
              </a:ext>
            </a:extLst>
          </p:cNvPr>
          <p:cNvSpPr>
            <a:spLocks noGrp="1"/>
          </p:cNvSpPr>
          <p:nvPr>
            <p:ph type="sldNum" sz="quarter" idx="12"/>
          </p:nvPr>
        </p:nvSpPr>
        <p:spPr/>
        <p:txBody>
          <a:bodyPr/>
          <a:lstStyle/>
          <a:p>
            <a:fld id="{44341BB1-40C4-4700-B8C2-D06FA29C9A59}" type="slidenum">
              <a:rPr lang="zh-CN" altLang="en-US" smtClean="0"/>
              <a:t>2</a:t>
            </a:fld>
            <a:endParaRPr lang="zh-CN" altLang="en-US"/>
          </a:p>
        </p:txBody>
      </p:sp>
    </p:spTree>
    <p:custDataLst>
      <p:tags r:id="rId2"/>
    </p:custDataLst>
    <p:extLst>
      <p:ext uri="{BB962C8B-B14F-4D97-AF65-F5344CB8AC3E}">
        <p14:creationId xmlns:p14="http://schemas.microsoft.com/office/powerpoint/2010/main" val="907790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A095499-C611-4A14-87FA-687F8DAE790C}"/>
              </a:ext>
            </a:extLst>
          </p:cNvPr>
          <p:cNvSpPr/>
          <p:nvPr/>
        </p:nvSpPr>
        <p:spPr>
          <a:xfrm>
            <a:off x="356091" y="388649"/>
            <a:ext cx="3203506" cy="584775"/>
          </a:xfrm>
          <a:prstGeom prst="rect">
            <a:avLst/>
          </a:prstGeom>
        </p:spPr>
        <p:txBody>
          <a:bodyPr wrap="none">
            <a:spAutoFit/>
          </a:bodyPr>
          <a:lstStyle/>
          <a:p>
            <a:pPr lvl="0"/>
            <a:r>
              <a:rPr lang="en-US" altLang="zh-TW" sz="3200" b="1" dirty="0">
                <a:solidFill>
                  <a:srgbClr val="063D54"/>
                </a:solidFill>
                <a:cs typeface="+mn-ea"/>
                <a:sym typeface="+mn-lt"/>
              </a:rPr>
              <a:t>4.1</a:t>
            </a:r>
            <a:r>
              <a:rPr lang="zh-TW" altLang="en-US" sz="3200" b="1" dirty="0">
                <a:solidFill>
                  <a:srgbClr val="063D54"/>
                </a:solidFill>
                <a:cs typeface="+mn-ea"/>
                <a:sym typeface="+mn-lt"/>
              </a:rPr>
              <a:t>  </a:t>
            </a:r>
            <a:r>
              <a:rPr lang="en-US" altLang="zh-TW" sz="3200" b="1" dirty="0">
                <a:solidFill>
                  <a:srgbClr val="063D54"/>
                </a:solidFill>
                <a:cs typeface="+mn-ea"/>
                <a:sym typeface="+mn-lt"/>
              </a:rPr>
              <a:t>Other </a:t>
            </a:r>
            <a:r>
              <a:rPr lang="en-US" altLang="zh-TW" sz="3200" b="1" dirty="0">
                <a:solidFill>
                  <a:srgbClr val="063D54"/>
                </a:solidFill>
                <a:latin typeface="Calibri"/>
                <a:ea typeface="+mj-lt"/>
                <a:cs typeface="Calibri"/>
              </a:rPr>
              <a:t>Result</a:t>
            </a:r>
            <a:endParaRPr lang="zh-CN" altLang="en-US" sz="3200" b="1" dirty="0">
              <a:solidFill>
                <a:srgbClr val="063D54"/>
              </a:solidFill>
              <a:cs typeface="+mn-ea"/>
              <a:sym typeface="+mn-lt"/>
            </a:endParaRPr>
          </a:p>
        </p:txBody>
      </p:sp>
      <p:sp>
        <p:nvSpPr>
          <p:cNvPr id="2" name="投影片編號版面配置區 1">
            <a:extLst>
              <a:ext uri="{FF2B5EF4-FFF2-40B4-BE49-F238E27FC236}">
                <a16:creationId xmlns:a16="http://schemas.microsoft.com/office/drawing/2014/main" id="{AE859DC6-B8C4-4A69-A774-A3C9426A7A56}"/>
              </a:ext>
            </a:extLst>
          </p:cNvPr>
          <p:cNvSpPr>
            <a:spLocks noGrp="1"/>
          </p:cNvSpPr>
          <p:nvPr>
            <p:ph type="sldNum" sz="quarter" idx="12"/>
          </p:nvPr>
        </p:nvSpPr>
        <p:spPr/>
        <p:txBody>
          <a:bodyPr/>
          <a:lstStyle/>
          <a:p>
            <a:fld id="{44341BB1-40C4-4700-B8C2-D06FA29C9A59}" type="slidenum">
              <a:rPr lang="zh-CN" altLang="en-US" smtClean="0"/>
              <a:t>20</a:t>
            </a:fld>
            <a:endParaRPr lang="zh-CN" altLang="en-US"/>
          </a:p>
        </p:txBody>
      </p:sp>
      <p:pic>
        <p:nvPicPr>
          <p:cNvPr id="8" name="圖片 7">
            <a:extLst>
              <a:ext uri="{FF2B5EF4-FFF2-40B4-BE49-F238E27FC236}">
                <a16:creationId xmlns:a16="http://schemas.microsoft.com/office/drawing/2014/main" id="{8069A1F3-A486-4596-8683-7C250E06B0B1}"/>
              </a:ext>
            </a:extLst>
          </p:cNvPr>
          <p:cNvPicPr>
            <a:picLocks noChangeAspect="1"/>
          </p:cNvPicPr>
          <p:nvPr/>
        </p:nvPicPr>
        <p:blipFill rotWithShape="1">
          <a:blip r:embed="rId3">
            <a:extLst>
              <a:ext uri="{28A0092B-C50C-407E-A947-70E740481C1C}">
                <a14:useLocalDpi xmlns:a14="http://schemas.microsoft.com/office/drawing/2010/main" val="0"/>
              </a:ext>
            </a:extLst>
          </a:blip>
          <a:srcRect l="2819" t="4185" r="53338" b="11643"/>
          <a:stretch/>
        </p:blipFill>
        <p:spPr>
          <a:xfrm>
            <a:off x="356091" y="1183341"/>
            <a:ext cx="4827493" cy="2124636"/>
          </a:xfrm>
          <a:prstGeom prst="rect">
            <a:avLst/>
          </a:prstGeom>
        </p:spPr>
      </p:pic>
      <p:pic>
        <p:nvPicPr>
          <p:cNvPr id="10" name="圖片 9">
            <a:extLst>
              <a:ext uri="{FF2B5EF4-FFF2-40B4-BE49-F238E27FC236}">
                <a16:creationId xmlns:a16="http://schemas.microsoft.com/office/drawing/2014/main" id="{6B69AF63-8503-4517-9C65-369BD40C8D1F}"/>
              </a:ext>
            </a:extLst>
          </p:cNvPr>
          <p:cNvPicPr>
            <a:picLocks noChangeAspect="1"/>
          </p:cNvPicPr>
          <p:nvPr/>
        </p:nvPicPr>
        <p:blipFill rotWithShape="1">
          <a:blip r:embed="rId4">
            <a:extLst>
              <a:ext uri="{28A0092B-C50C-407E-A947-70E740481C1C}">
                <a14:useLocalDpi xmlns:a14="http://schemas.microsoft.com/office/drawing/2010/main" val="0"/>
              </a:ext>
            </a:extLst>
          </a:blip>
          <a:srcRect l="70920" t="5605" r="439" b="13139"/>
          <a:stretch/>
        </p:blipFill>
        <p:spPr>
          <a:xfrm>
            <a:off x="6652801" y="1183341"/>
            <a:ext cx="4827493" cy="2124636"/>
          </a:xfrm>
          <a:prstGeom prst="rect">
            <a:avLst/>
          </a:prstGeom>
        </p:spPr>
      </p:pic>
      <p:pic>
        <p:nvPicPr>
          <p:cNvPr id="12" name="圖片 11">
            <a:extLst>
              <a:ext uri="{FF2B5EF4-FFF2-40B4-BE49-F238E27FC236}">
                <a16:creationId xmlns:a16="http://schemas.microsoft.com/office/drawing/2014/main" id="{B856285A-8F33-4FB5-B2FD-9A1976ADFF5A}"/>
              </a:ext>
            </a:extLst>
          </p:cNvPr>
          <p:cNvPicPr>
            <a:picLocks noChangeAspect="1"/>
          </p:cNvPicPr>
          <p:nvPr/>
        </p:nvPicPr>
        <p:blipFill rotWithShape="1">
          <a:blip r:embed="rId5">
            <a:extLst>
              <a:ext uri="{28A0092B-C50C-407E-A947-70E740481C1C}">
                <a14:useLocalDpi xmlns:a14="http://schemas.microsoft.com/office/drawing/2010/main" val="0"/>
              </a:ext>
            </a:extLst>
          </a:blip>
          <a:srcRect l="2656" t="961" r="53466" b="4252"/>
          <a:stretch/>
        </p:blipFill>
        <p:spPr>
          <a:xfrm>
            <a:off x="2572871" y="3517894"/>
            <a:ext cx="2294966" cy="3171451"/>
          </a:xfrm>
          <a:prstGeom prst="rect">
            <a:avLst/>
          </a:prstGeom>
        </p:spPr>
      </p:pic>
      <p:pic>
        <p:nvPicPr>
          <p:cNvPr id="21" name="圖片 20">
            <a:extLst>
              <a:ext uri="{FF2B5EF4-FFF2-40B4-BE49-F238E27FC236}">
                <a16:creationId xmlns:a16="http://schemas.microsoft.com/office/drawing/2014/main" id="{30CE2442-CF51-4C89-9667-8933248BBCF4}"/>
              </a:ext>
            </a:extLst>
          </p:cNvPr>
          <p:cNvPicPr>
            <a:picLocks noChangeAspect="1"/>
          </p:cNvPicPr>
          <p:nvPr/>
        </p:nvPicPr>
        <p:blipFill rotWithShape="1">
          <a:blip r:embed="rId5">
            <a:extLst>
              <a:ext uri="{28A0092B-C50C-407E-A947-70E740481C1C}">
                <a14:useLocalDpi xmlns:a14="http://schemas.microsoft.com/office/drawing/2010/main" val="0"/>
              </a:ext>
            </a:extLst>
          </a:blip>
          <a:srcRect l="56122" b="5212"/>
          <a:stretch/>
        </p:blipFill>
        <p:spPr>
          <a:xfrm>
            <a:off x="7009886" y="3517894"/>
            <a:ext cx="2294966" cy="3171451"/>
          </a:xfrm>
          <a:prstGeom prst="rect">
            <a:avLst/>
          </a:prstGeom>
        </p:spPr>
      </p:pic>
    </p:spTree>
    <p:extLst>
      <p:ext uri="{BB962C8B-B14F-4D97-AF65-F5344CB8AC3E}">
        <p14:creationId xmlns:p14="http://schemas.microsoft.com/office/powerpoint/2010/main" val="11363751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a:t>
            </a:r>
            <a:r>
              <a:rPr lang="en-US" altLang="zh-TW" sz="6000" dirty="0">
                <a:solidFill>
                  <a:srgbClr val="FCFCFC"/>
                </a:solidFill>
                <a:latin typeface="Gungsuh" panose="02030600000101010101" pitchFamily="18" charset="-127"/>
              </a:rPr>
              <a:t>5</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862326" y="3111500"/>
            <a:ext cx="7026500" cy="1136650"/>
          </a:xfrm>
          <a:prstGeom prst="rect">
            <a:avLst/>
          </a:prstGeom>
          <a:noFill/>
        </p:spPr>
        <p:txBody>
          <a:bodyPr rIns="360000">
            <a:normAutofit/>
          </a:bodyPr>
          <a:lstStyle/>
          <a:p>
            <a:pPr algn="r">
              <a:defRPr/>
            </a:pPr>
            <a:r>
              <a:rPr lang="en-US" altLang="zh-CN" sz="4800" b="1" dirty="0">
                <a:solidFill>
                  <a:schemeClr val="accent1">
                    <a:lumMod val="75000"/>
                  </a:schemeClr>
                </a:solidFill>
              </a:rPr>
              <a:t>Conclusion</a:t>
            </a:r>
            <a:endParaRPr lang="zh-CN" altLang="en-US" sz="4800" b="1" dirty="0">
              <a:solidFill>
                <a:schemeClr val="accent1">
                  <a:lumMod val="75000"/>
                </a:schemeClr>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FAEAA39A-BF4A-424B-8B94-FF48169A6C93}"/>
              </a:ext>
            </a:extLst>
          </p:cNvPr>
          <p:cNvSpPr>
            <a:spLocks noGrp="1"/>
          </p:cNvSpPr>
          <p:nvPr>
            <p:ph type="sldNum" sz="quarter" idx="12"/>
          </p:nvPr>
        </p:nvSpPr>
        <p:spPr/>
        <p:txBody>
          <a:bodyPr/>
          <a:lstStyle/>
          <a:p>
            <a:fld id="{44341BB1-40C4-4700-B8C2-D06FA29C9A59}"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1590721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4F061B8-4519-42AE-BBBB-44BE610AE903}"/>
              </a:ext>
            </a:extLst>
          </p:cNvPr>
          <p:cNvSpPr/>
          <p:nvPr/>
        </p:nvSpPr>
        <p:spPr>
          <a:xfrm>
            <a:off x="356091" y="388649"/>
            <a:ext cx="2707793" cy="584775"/>
          </a:xfrm>
          <a:prstGeom prst="rect">
            <a:avLst/>
          </a:prstGeom>
        </p:spPr>
        <p:txBody>
          <a:bodyPr wrap="none">
            <a:spAutoFit/>
          </a:bodyPr>
          <a:lstStyle/>
          <a:p>
            <a:pPr lvl="0"/>
            <a:r>
              <a:rPr lang="en-US" altLang="zh-TW" sz="3200" b="1" dirty="0">
                <a:solidFill>
                  <a:srgbClr val="063D54"/>
                </a:solidFill>
                <a:cs typeface="+mn-ea"/>
                <a:sym typeface="+mn-lt"/>
              </a:rPr>
              <a:t>5.1</a:t>
            </a:r>
            <a:r>
              <a:rPr lang="zh-TW" altLang="en-US" sz="3200" b="1" dirty="0">
                <a:solidFill>
                  <a:srgbClr val="063D54"/>
                </a:solidFill>
                <a:cs typeface="+mn-ea"/>
                <a:sym typeface="+mn-lt"/>
              </a:rPr>
              <a:t> </a:t>
            </a:r>
            <a:r>
              <a:rPr lang="en-US" altLang="zh-TW" sz="3200" b="1" dirty="0">
                <a:solidFill>
                  <a:srgbClr val="063D54"/>
                </a:solidFill>
                <a:latin typeface="Calibri"/>
                <a:ea typeface="+mj-lt"/>
                <a:cs typeface="Calibri"/>
              </a:rPr>
              <a:t>Conclusion</a:t>
            </a:r>
            <a:endParaRPr lang="zh-CN" altLang="en-US" sz="3200" b="1" dirty="0">
              <a:solidFill>
                <a:srgbClr val="063D54"/>
              </a:solidFill>
              <a:cs typeface="+mn-ea"/>
              <a:sym typeface="+mn-lt"/>
            </a:endParaRPr>
          </a:p>
        </p:txBody>
      </p:sp>
      <p:sp>
        <p:nvSpPr>
          <p:cNvPr id="6" name="矩形 5">
            <a:extLst>
              <a:ext uri="{FF2B5EF4-FFF2-40B4-BE49-F238E27FC236}">
                <a16:creationId xmlns:a16="http://schemas.microsoft.com/office/drawing/2014/main" id="{CE0DD73E-7F6C-4C1A-95FA-737EA49B6DD4}"/>
              </a:ext>
            </a:extLst>
          </p:cNvPr>
          <p:cNvSpPr/>
          <p:nvPr/>
        </p:nvSpPr>
        <p:spPr>
          <a:xfrm>
            <a:off x="1380607" y="1639173"/>
            <a:ext cx="6540573" cy="461665"/>
          </a:xfrm>
          <a:prstGeom prst="rect">
            <a:avLst/>
          </a:prstGeom>
        </p:spPr>
        <p:txBody>
          <a:bodyPr wrap="none">
            <a:spAutoFit/>
          </a:bodyPr>
          <a:lstStyle/>
          <a:p>
            <a:r>
              <a:rPr lang="en-US" altLang="zh-TW" sz="2400" dirty="0">
                <a:ea typeface="+mn-lt"/>
                <a:cs typeface="Calibri"/>
              </a:rPr>
              <a:t>We used a different algorithm(VGG19-&gt;VGG16)</a:t>
            </a:r>
          </a:p>
        </p:txBody>
      </p:sp>
      <p:sp>
        <p:nvSpPr>
          <p:cNvPr id="7" name="矩形 6">
            <a:extLst>
              <a:ext uri="{FF2B5EF4-FFF2-40B4-BE49-F238E27FC236}">
                <a16:creationId xmlns:a16="http://schemas.microsoft.com/office/drawing/2014/main" id="{0824260D-DED2-416F-9D7B-2705992C096C}"/>
              </a:ext>
            </a:extLst>
          </p:cNvPr>
          <p:cNvSpPr/>
          <p:nvPr/>
        </p:nvSpPr>
        <p:spPr>
          <a:xfrm>
            <a:off x="1380607" y="1075466"/>
            <a:ext cx="6444393" cy="461665"/>
          </a:xfrm>
          <a:prstGeom prst="rect">
            <a:avLst/>
          </a:prstGeom>
        </p:spPr>
        <p:txBody>
          <a:bodyPr wrap="none">
            <a:spAutoFit/>
          </a:bodyPr>
          <a:lstStyle/>
          <a:p>
            <a:r>
              <a:rPr lang="en-US" altLang="zh-TW" sz="2400" dirty="0">
                <a:ea typeface="+mn-lt"/>
                <a:cs typeface="Calibri"/>
              </a:rPr>
              <a:t>Make the necessary picture materials by </a:t>
            </a:r>
            <a:r>
              <a:rPr lang="en-US" altLang="zh-TW" sz="2400" dirty="0" err="1">
                <a:ea typeface="+mn-lt"/>
                <a:cs typeface="Calibri"/>
              </a:rPr>
              <a:t>ourself</a:t>
            </a:r>
            <a:endParaRPr lang="zh-TW" altLang="en-US" sz="2400" dirty="0">
              <a:ea typeface="新細明體"/>
              <a:cs typeface="Calibri"/>
            </a:endParaRPr>
          </a:p>
        </p:txBody>
      </p:sp>
      <p:graphicFrame>
        <p:nvGraphicFramePr>
          <p:cNvPr id="9" name="表格 8">
            <a:extLst>
              <a:ext uri="{FF2B5EF4-FFF2-40B4-BE49-F238E27FC236}">
                <a16:creationId xmlns:a16="http://schemas.microsoft.com/office/drawing/2014/main" id="{40792D0B-1EEF-4532-A9D5-F6C8654B27ED}"/>
              </a:ext>
            </a:extLst>
          </p:cNvPr>
          <p:cNvGraphicFramePr>
            <a:graphicFrameLocks noGrp="1"/>
          </p:cNvGraphicFramePr>
          <p:nvPr>
            <p:extLst>
              <p:ext uri="{D42A27DB-BD31-4B8C-83A1-F6EECF244321}">
                <p14:modId xmlns:p14="http://schemas.microsoft.com/office/powerpoint/2010/main" val="861243243"/>
              </p:ext>
            </p:extLst>
          </p:nvPr>
        </p:nvGraphicFramePr>
        <p:xfrm>
          <a:off x="2032000" y="2326511"/>
          <a:ext cx="8127999" cy="3783455"/>
        </p:xfrm>
        <a:graphic>
          <a:graphicData uri="http://schemas.openxmlformats.org/drawingml/2006/table">
            <a:tbl>
              <a:tblPr firstRow="1" bandRow="1">
                <a:tableStyleId>{5C22544A-7EE6-4342-B048-85BDC9FD1C3A}</a:tableStyleId>
              </a:tblPr>
              <a:tblGrid>
                <a:gridCol w="1035615">
                  <a:extLst>
                    <a:ext uri="{9D8B030D-6E8A-4147-A177-3AD203B41FA5}">
                      <a16:colId xmlns:a16="http://schemas.microsoft.com/office/drawing/2014/main" val="2397643792"/>
                    </a:ext>
                  </a:extLst>
                </a:gridCol>
                <a:gridCol w="3497737">
                  <a:extLst>
                    <a:ext uri="{9D8B030D-6E8A-4147-A177-3AD203B41FA5}">
                      <a16:colId xmlns:a16="http://schemas.microsoft.com/office/drawing/2014/main" val="2387382628"/>
                    </a:ext>
                  </a:extLst>
                </a:gridCol>
                <a:gridCol w="3594647">
                  <a:extLst>
                    <a:ext uri="{9D8B030D-6E8A-4147-A177-3AD203B41FA5}">
                      <a16:colId xmlns:a16="http://schemas.microsoft.com/office/drawing/2014/main" val="1656026334"/>
                    </a:ext>
                  </a:extLst>
                </a:gridCol>
              </a:tblGrid>
              <a:tr h="497142">
                <a:tc>
                  <a:txBody>
                    <a:bodyPr/>
                    <a:lstStyle/>
                    <a:p>
                      <a:endParaRPr lang="zh-TW" altLang="en-US" dirty="0"/>
                    </a:p>
                  </a:txBody>
                  <a:tcPr/>
                </a:tc>
                <a:tc>
                  <a:txBody>
                    <a:bodyPr/>
                    <a:lstStyle/>
                    <a:p>
                      <a:pPr algn="ctr"/>
                      <a:r>
                        <a:rPr lang="en-US" altLang="zh-TW" sz="2400" dirty="0"/>
                        <a:t>VGG_16</a:t>
                      </a:r>
                      <a:endParaRPr lang="zh-TW" altLang="en-US" sz="2400" dirty="0"/>
                    </a:p>
                  </a:txBody>
                  <a:tcPr/>
                </a:tc>
                <a:tc>
                  <a:txBody>
                    <a:bodyPr/>
                    <a:lstStyle/>
                    <a:p>
                      <a:pPr algn="ctr"/>
                      <a:r>
                        <a:rPr lang="en-US" altLang="zh-TW" sz="2400" dirty="0"/>
                        <a:t>VGG_19</a:t>
                      </a:r>
                      <a:endParaRPr lang="zh-TW" altLang="en-US" sz="2400" dirty="0"/>
                    </a:p>
                  </a:txBody>
                  <a:tcPr/>
                </a:tc>
                <a:extLst>
                  <a:ext uri="{0D108BD9-81ED-4DB2-BD59-A6C34878D82A}">
                    <a16:rowId xmlns:a16="http://schemas.microsoft.com/office/drawing/2014/main" val="420196082"/>
                  </a:ext>
                </a:extLst>
              </a:tr>
              <a:tr h="2708239">
                <a:tc>
                  <a:txBody>
                    <a:bodyPr/>
                    <a:lstStyle/>
                    <a:p>
                      <a:r>
                        <a:rPr lang="en-US" altLang="zh-TW" b="1" dirty="0"/>
                        <a:t>Output</a:t>
                      </a:r>
                      <a:endParaRPr lang="zh-TW" altLang="en-US" b="1" dirty="0"/>
                    </a:p>
                  </a:txBody>
                  <a:tcPr/>
                </a:tc>
                <a:tc>
                  <a:txBody>
                    <a:bodyPr/>
                    <a:lstStyle/>
                    <a:p>
                      <a:endParaRPr lang="zh-TW" altLang="en-US" dirty="0"/>
                    </a:p>
                  </a:txBody>
                  <a:tcPr/>
                </a:tc>
                <a:tc>
                  <a:txBody>
                    <a:bodyPr/>
                    <a:lstStyle/>
                    <a:p>
                      <a:endParaRPr lang="en-US" altLang="zh-TW" dirty="0"/>
                    </a:p>
                    <a:p>
                      <a:endParaRPr lang="en-US" altLang="zh-TW" dirty="0"/>
                    </a:p>
                    <a:p>
                      <a:endParaRPr lang="en-US" altLang="zh-TW" dirty="0"/>
                    </a:p>
                    <a:p>
                      <a:endParaRPr lang="en-US" altLang="zh-TW" dirty="0"/>
                    </a:p>
                    <a:p>
                      <a:endParaRPr lang="en-US" altLang="zh-TW" dirty="0"/>
                    </a:p>
                    <a:p>
                      <a:endParaRPr lang="zh-TW" altLang="en-US" dirty="0"/>
                    </a:p>
                  </a:txBody>
                  <a:tcPr/>
                </a:tc>
                <a:extLst>
                  <a:ext uri="{0D108BD9-81ED-4DB2-BD59-A6C34878D82A}">
                    <a16:rowId xmlns:a16="http://schemas.microsoft.com/office/drawing/2014/main" val="146836888"/>
                  </a:ext>
                </a:extLst>
              </a:tr>
              <a:tr h="578074">
                <a:tc>
                  <a:txBody>
                    <a:bodyPr/>
                    <a:lstStyle/>
                    <a:p>
                      <a:r>
                        <a:rPr lang="en-US" altLang="zh-TW" b="1" dirty="0"/>
                        <a:t>Time</a:t>
                      </a:r>
                      <a:endParaRPr lang="zh-TW" altLang="en-US" b="1" dirty="0"/>
                    </a:p>
                  </a:txBody>
                  <a:tcPr/>
                </a:tc>
                <a:tc>
                  <a:txBody>
                    <a:bodyPr/>
                    <a:lstStyle/>
                    <a:p>
                      <a:pPr algn="ctr"/>
                      <a:r>
                        <a:rPr lang="en-US" altLang="zh-TW" dirty="0"/>
                        <a:t>4min 21s</a:t>
                      </a:r>
                      <a:endParaRPr lang="zh-TW" altLang="en-US" dirty="0"/>
                    </a:p>
                  </a:txBody>
                  <a:tcPr/>
                </a:tc>
                <a:tc>
                  <a:txBody>
                    <a:bodyPr/>
                    <a:lstStyle/>
                    <a:p>
                      <a:pPr algn="ctr"/>
                      <a:r>
                        <a:rPr lang="en-US" altLang="zh-TW" sz="1800" b="0" i="0" kern="1200" dirty="0">
                          <a:solidFill>
                            <a:schemeClr val="dk1"/>
                          </a:solidFill>
                          <a:effectLst/>
                          <a:latin typeface="+mn-lt"/>
                          <a:ea typeface="+mn-ea"/>
                          <a:cs typeface="+mn-cs"/>
                        </a:rPr>
                        <a:t>4min 38s</a:t>
                      </a:r>
                      <a:endParaRPr lang="zh-TW" altLang="en-US" dirty="0"/>
                    </a:p>
                  </a:txBody>
                  <a:tcPr/>
                </a:tc>
                <a:extLst>
                  <a:ext uri="{0D108BD9-81ED-4DB2-BD59-A6C34878D82A}">
                    <a16:rowId xmlns:a16="http://schemas.microsoft.com/office/drawing/2014/main" val="908482974"/>
                  </a:ext>
                </a:extLst>
              </a:tr>
            </a:tbl>
          </a:graphicData>
        </a:graphic>
      </p:graphicFrame>
      <p:pic>
        <p:nvPicPr>
          <p:cNvPr id="13" name="圖片 12">
            <a:extLst>
              <a:ext uri="{FF2B5EF4-FFF2-40B4-BE49-F238E27FC236}">
                <a16:creationId xmlns:a16="http://schemas.microsoft.com/office/drawing/2014/main" id="{93CE5507-E439-4EBF-B2B9-DB53ADF38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6947" y="2892791"/>
            <a:ext cx="2077578" cy="2568345"/>
          </a:xfrm>
          <a:prstGeom prst="rect">
            <a:avLst/>
          </a:prstGeom>
        </p:spPr>
      </p:pic>
      <p:pic>
        <p:nvPicPr>
          <p:cNvPr id="15" name="圖片 14">
            <a:extLst>
              <a:ext uri="{FF2B5EF4-FFF2-40B4-BE49-F238E27FC236}">
                <a16:creationId xmlns:a16="http://schemas.microsoft.com/office/drawing/2014/main" id="{89F066F0-CAFE-4840-A877-815A01443F1D}"/>
              </a:ext>
            </a:extLst>
          </p:cNvPr>
          <p:cNvPicPr>
            <a:picLocks noChangeAspect="1"/>
          </p:cNvPicPr>
          <p:nvPr/>
        </p:nvPicPr>
        <p:blipFill rotWithShape="1">
          <a:blip r:embed="rId4">
            <a:extLst>
              <a:ext uri="{28A0092B-C50C-407E-A947-70E740481C1C}">
                <a14:useLocalDpi xmlns:a14="http://schemas.microsoft.com/office/drawing/2010/main" val="0"/>
              </a:ext>
            </a:extLst>
          </a:blip>
          <a:srcRect l="54790" b="1190"/>
          <a:stretch/>
        </p:blipFill>
        <p:spPr>
          <a:xfrm>
            <a:off x="3705417" y="2892791"/>
            <a:ext cx="2077578" cy="2569961"/>
          </a:xfrm>
          <a:prstGeom prst="rect">
            <a:avLst/>
          </a:prstGeom>
        </p:spPr>
      </p:pic>
      <p:sp>
        <p:nvSpPr>
          <p:cNvPr id="2" name="投影片編號版面配置區 1">
            <a:extLst>
              <a:ext uri="{FF2B5EF4-FFF2-40B4-BE49-F238E27FC236}">
                <a16:creationId xmlns:a16="http://schemas.microsoft.com/office/drawing/2014/main" id="{8F30E48E-A413-4B91-8619-0EA2B7B33304}"/>
              </a:ext>
            </a:extLst>
          </p:cNvPr>
          <p:cNvSpPr>
            <a:spLocks noGrp="1"/>
          </p:cNvSpPr>
          <p:nvPr>
            <p:ph type="sldNum" sz="quarter" idx="12"/>
          </p:nvPr>
        </p:nvSpPr>
        <p:spPr/>
        <p:txBody>
          <a:bodyPr/>
          <a:lstStyle/>
          <a:p>
            <a:fld id="{44341BB1-40C4-4700-B8C2-D06FA29C9A59}" type="slidenum">
              <a:rPr lang="zh-CN" altLang="en-US" smtClean="0"/>
              <a:t>22</a:t>
            </a:fld>
            <a:endParaRPr lang="zh-CN" altLang="en-US"/>
          </a:p>
        </p:txBody>
      </p:sp>
    </p:spTree>
    <p:extLst>
      <p:ext uri="{BB962C8B-B14F-4D97-AF65-F5344CB8AC3E}">
        <p14:creationId xmlns:p14="http://schemas.microsoft.com/office/powerpoint/2010/main" val="29623356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FB821BF-6FF4-423A-81EB-B1D85C206EF8}"/>
              </a:ext>
            </a:extLst>
          </p:cNvPr>
          <p:cNvSpPr>
            <a:spLocks/>
          </p:cNvSpPr>
          <p:nvPr/>
        </p:nvSpPr>
        <p:spPr bwMode="auto">
          <a:xfrm>
            <a:off x="-28576" y="1962149"/>
            <a:ext cx="12249151" cy="4895851"/>
          </a:xfrm>
          <a:prstGeom prst="rect">
            <a:avLst/>
          </a:prstGeom>
          <a:solidFill>
            <a:srgbClr val="063D54"/>
          </a:solidFill>
          <a:ln>
            <a:noFill/>
          </a:ln>
        </p:spPr>
        <p:txBody>
          <a:bodyPr lIns="0" tIns="0" rIns="0" bIns="0"/>
          <a:lstStyle/>
          <a:p>
            <a:endParaRPr lang="en-US" sz="2400" dirty="0">
              <a:cs typeface="+mn-ea"/>
              <a:sym typeface="+mn-lt"/>
            </a:endParaRPr>
          </a:p>
        </p:txBody>
      </p:sp>
      <p:sp>
        <p:nvSpPr>
          <p:cNvPr id="4" name="矩形 3">
            <a:extLst>
              <a:ext uri="{FF2B5EF4-FFF2-40B4-BE49-F238E27FC236}">
                <a16:creationId xmlns:a16="http://schemas.microsoft.com/office/drawing/2014/main" id="{EF2158B1-02F6-444E-9E70-778B1823F5B0}"/>
              </a:ext>
            </a:extLst>
          </p:cNvPr>
          <p:cNvSpPr/>
          <p:nvPr/>
        </p:nvSpPr>
        <p:spPr>
          <a:xfrm>
            <a:off x="671935" y="1460826"/>
            <a:ext cx="1962397" cy="409471"/>
          </a:xfrm>
          <a:prstGeom prst="rect">
            <a:avLst/>
          </a:prstGeom>
        </p:spPr>
        <p:txBody>
          <a:bodyPr wrap="none">
            <a:spAutoFit/>
          </a:bodyPr>
          <a:lstStyle/>
          <a:p>
            <a:pPr marL="342900" indent="-342900">
              <a:lnSpc>
                <a:spcPts val="2300"/>
              </a:lnSpc>
              <a:buFont typeface="Arial" panose="020B0604020202020204" pitchFamily="34" charset="0"/>
              <a:buChar char="•"/>
            </a:pPr>
            <a:r>
              <a:rPr lang="zh-TW" altLang="en-US" sz="2800" dirty="0">
                <a:solidFill>
                  <a:srgbClr val="063D54"/>
                </a:solidFill>
                <a:cs typeface="+mn-ea"/>
              </a:rPr>
              <a:t>Our Limit</a:t>
            </a:r>
            <a:endParaRPr lang="zh-TW" altLang="zh-TW" sz="2800" dirty="0">
              <a:solidFill>
                <a:srgbClr val="063D54"/>
              </a:solidFill>
              <a:cs typeface="+mn-ea"/>
            </a:endParaRPr>
          </a:p>
        </p:txBody>
      </p:sp>
      <p:sp>
        <p:nvSpPr>
          <p:cNvPr id="5" name="矩形 4">
            <a:extLst>
              <a:ext uri="{FF2B5EF4-FFF2-40B4-BE49-F238E27FC236}">
                <a16:creationId xmlns:a16="http://schemas.microsoft.com/office/drawing/2014/main" id="{39F6CDAC-357A-4F20-B0F1-7E8635475C71}"/>
              </a:ext>
            </a:extLst>
          </p:cNvPr>
          <p:cNvSpPr/>
          <p:nvPr/>
        </p:nvSpPr>
        <p:spPr>
          <a:xfrm>
            <a:off x="356091" y="388649"/>
            <a:ext cx="2707793" cy="584775"/>
          </a:xfrm>
          <a:prstGeom prst="rect">
            <a:avLst/>
          </a:prstGeom>
        </p:spPr>
        <p:txBody>
          <a:bodyPr wrap="none">
            <a:spAutoFit/>
          </a:bodyPr>
          <a:lstStyle/>
          <a:p>
            <a:pPr lvl="0"/>
            <a:r>
              <a:rPr lang="en-US" altLang="zh-TW" sz="3200" b="1" dirty="0">
                <a:solidFill>
                  <a:srgbClr val="063D54"/>
                </a:solidFill>
                <a:cs typeface="+mn-ea"/>
                <a:sym typeface="+mn-lt"/>
              </a:rPr>
              <a:t>5.1</a:t>
            </a:r>
            <a:r>
              <a:rPr lang="zh-TW" altLang="en-US" sz="3200" b="1" dirty="0">
                <a:solidFill>
                  <a:srgbClr val="063D54"/>
                </a:solidFill>
                <a:cs typeface="+mn-ea"/>
                <a:sym typeface="+mn-lt"/>
              </a:rPr>
              <a:t> </a:t>
            </a:r>
            <a:r>
              <a:rPr lang="en-US" altLang="zh-TW" sz="3200" b="1" dirty="0">
                <a:solidFill>
                  <a:srgbClr val="063D54"/>
                </a:solidFill>
                <a:latin typeface="Calibri"/>
                <a:ea typeface="+mj-lt"/>
                <a:cs typeface="Calibri"/>
              </a:rPr>
              <a:t>Conclusion</a:t>
            </a:r>
            <a:endParaRPr lang="zh-CN" altLang="en-US" sz="3200" b="1" dirty="0">
              <a:solidFill>
                <a:srgbClr val="063D54"/>
              </a:solidFill>
              <a:cs typeface="+mn-ea"/>
              <a:sym typeface="+mn-lt"/>
            </a:endParaRPr>
          </a:p>
        </p:txBody>
      </p:sp>
      <p:sp>
        <p:nvSpPr>
          <p:cNvPr id="2" name="文字方塊 1">
            <a:extLst>
              <a:ext uri="{FF2B5EF4-FFF2-40B4-BE49-F238E27FC236}">
                <a16:creationId xmlns:a16="http://schemas.microsoft.com/office/drawing/2014/main" id="{7FA0B3BD-2FEC-4D16-97DB-50F7CC6FF4AC}"/>
              </a:ext>
            </a:extLst>
          </p:cNvPr>
          <p:cNvSpPr txBox="1"/>
          <p:nvPr/>
        </p:nvSpPr>
        <p:spPr>
          <a:xfrm>
            <a:off x="671935" y="2694465"/>
            <a:ext cx="10982043" cy="461665"/>
          </a:xfrm>
          <a:prstGeom prst="rect">
            <a:avLst/>
          </a:prstGeom>
          <a:noFill/>
        </p:spPr>
        <p:txBody>
          <a:bodyPr wrap="square" rtlCol="0">
            <a:spAutoFit/>
          </a:bodyPr>
          <a:lstStyle/>
          <a:p>
            <a:r>
              <a:rPr lang="en-US" altLang="zh-TW" sz="2400" b="1" dirty="0">
                <a:solidFill>
                  <a:schemeClr val="bg1"/>
                </a:solidFill>
              </a:rPr>
              <a:t>We can only manually change coordinates when we make composite pictures</a:t>
            </a:r>
            <a:endParaRPr lang="zh-TW" altLang="en-US" sz="2400" b="1" dirty="0">
              <a:solidFill>
                <a:schemeClr val="bg1"/>
              </a:solidFill>
            </a:endParaRPr>
          </a:p>
        </p:txBody>
      </p:sp>
      <p:sp>
        <p:nvSpPr>
          <p:cNvPr id="3" name="矩形 2">
            <a:extLst>
              <a:ext uri="{FF2B5EF4-FFF2-40B4-BE49-F238E27FC236}">
                <a16:creationId xmlns:a16="http://schemas.microsoft.com/office/drawing/2014/main" id="{536A5E15-D5B9-4199-A857-7ACDAE0CB726}"/>
              </a:ext>
            </a:extLst>
          </p:cNvPr>
          <p:cNvSpPr/>
          <p:nvPr/>
        </p:nvSpPr>
        <p:spPr>
          <a:xfrm>
            <a:off x="671935" y="3650493"/>
            <a:ext cx="10613572" cy="461665"/>
          </a:xfrm>
          <a:prstGeom prst="rect">
            <a:avLst/>
          </a:prstGeom>
        </p:spPr>
        <p:txBody>
          <a:bodyPr wrap="square">
            <a:spAutoFit/>
          </a:bodyPr>
          <a:lstStyle/>
          <a:p>
            <a:r>
              <a:rPr lang="en-US" altLang="zh-TW" sz="2400" b="1" dirty="0">
                <a:solidFill>
                  <a:schemeClr val="bg1"/>
                </a:solidFill>
              </a:rPr>
              <a:t>Hardware is our biggest limitation, picture size can only be below 600pixel</a:t>
            </a:r>
          </a:p>
        </p:txBody>
      </p:sp>
      <p:sp>
        <p:nvSpPr>
          <p:cNvPr id="6" name="投影片編號版面配置區 5">
            <a:extLst>
              <a:ext uri="{FF2B5EF4-FFF2-40B4-BE49-F238E27FC236}">
                <a16:creationId xmlns:a16="http://schemas.microsoft.com/office/drawing/2014/main" id="{4C9ADC2C-78B3-4D5B-88FB-D974E89D0775}"/>
              </a:ext>
            </a:extLst>
          </p:cNvPr>
          <p:cNvSpPr>
            <a:spLocks noGrp="1"/>
          </p:cNvSpPr>
          <p:nvPr>
            <p:ph type="sldNum" sz="quarter" idx="12"/>
          </p:nvPr>
        </p:nvSpPr>
        <p:spPr/>
        <p:txBody>
          <a:bodyPr/>
          <a:lstStyle/>
          <a:p>
            <a:fld id="{44341BB1-40C4-4700-B8C2-D06FA29C9A59}" type="slidenum">
              <a:rPr lang="zh-CN" altLang="en-US" smtClean="0"/>
              <a:t>23</a:t>
            </a:fld>
            <a:endParaRPr lang="zh-CN" altLang="en-US"/>
          </a:p>
        </p:txBody>
      </p:sp>
    </p:spTree>
    <p:extLst>
      <p:ext uri="{BB962C8B-B14F-4D97-AF65-F5344CB8AC3E}">
        <p14:creationId xmlns:p14="http://schemas.microsoft.com/office/powerpoint/2010/main" val="12989220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01</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4" y="2979738"/>
            <a:ext cx="7570787" cy="1136650"/>
          </a:xfrm>
          <a:prstGeom prst="rect">
            <a:avLst/>
          </a:prstGeom>
          <a:noFill/>
        </p:spPr>
        <p:txBody>
          <a:bodyPr rIns="360000">
            <a:normAutofit/>
          </a:bodyPr>
          <a:lstStyle/>
          <a:p>
            <a:pPr algn="r">
              <a:defRPr/>
            </a:pPr>
            <a:r>
              <a:rPr lang="en-US" altLang="zh-CN" sz="4800" b="1" dirty="0">
                <a:solidFill>
                  <a:schemeClr val="accent1">
                    <a:lumMod val="75000"/>
                  </a:schemeClr>
                </a:solidFill>
              </a:rPr>
              <a:t>Introduction​</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25FF5545-1DB7-41DF-A6A3-80479D96FDDF}"/>
              </a:ext>
            </a:extLst>
          </p:cNvPr>
          <p:cNvSpPr>
            <a:spLocks noGrp="1"/>
          </p:cNvSpPr>
          <p:nvPr>
            <p:ph type="sldNum" sz="quarter" idx="12"/>
          </p:nvPr>
        </p:nvSpPr>
        <p:spPr/>
        <p:txBody>
          <a:bodyPr/>
          <a:lstStyle/>
          <a:p>
            <a:fld id="{44341BB1-40C4-4700-B8C2-D06FA29C9A59}" type="slidenum">
              <a:rPr lang="zh-CN" altLang="en-US" smtClean="0"/>
              <a:t>3</a:t>
            </a:fld>
            <a:endParaRPr lang="zh-CN" altLang="en-US"/>
          </a:p>
        </p:txBody>
      </p:sp>
    </p:spTree>
    <p:custDataLst>
      <p:tags r:id="rId1"/>
    </p:custDataLst>
    <p:extLst>
      <p:ext uri="{BB962C8B-B14F-4D97-AF65-F5344CB8AC3E}">
        <p14:creationId xmlns:p14="http://schemas.microsoft.com/office/powerpoint/2010/main" val="30092994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4"/>
          <p:cNvSpPr>
            <a:spLocks noChangeArrowheads="1"/>
          </p:cNvSpPr>
          <p:nvPr/>
        </p:nvSpPr>
        <p:spPr bwMode="auto">
          <a:xfrm>
            <a:off x="1361168" y="5214861"/>
            <a:ext cx="1072298" cy="1039480"/>
          </a:xfrm>
          <a:prstGeom prst="ellipse">
            <a:avLst/>
          </a:prstGeom>
          <a:solidFill>
            <a:srgbClr val="063D54"/>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sz="1300">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sz="1300">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ctr" eaLnBrk="1" hangingPunct="1"/>
            <a:endParaRPr lang="zh-CN" altLang="en-US" dirty="0">
              <a:solidFill>
                <a:schemeClr val="bg1"/>
              </a:solidFill>
            </a:endParaRPr>
          </a:p>
        </p:txBody>
      </p:sp>
      <p:sp>
        <p:nvSpPr>
          <p:cNvPr id="33" name="椭圆 2"/>
          <p:cNvSpPr>
            <a:spLocks noChangeArrowheads="1"/>
          </p:cNvSpPr>
          <p:nvPr/>
        </p:nvSpPr>
        <p:spPr bwMode="auto">
          <a:xfrm>
            <a:off x="1361168" y="1073422"/>
            <a:ext cx="1072298" cy="1039479"/>
          </a:xfrm>
          <a:prstGeom prst="ellipse">
            <a:avLst/>
          </a:prstGeom>
          <a:noFill/>
          <a:ln w="9525">
            <a:solidFill>
              <a:srgbClr val="000000"/>
            </a:solidFill>
            <a:round/>
          </a:ln>
        </p:spPr>
        <p:txBody>
          <a:bodyPr anchor="ctr"/>
          <a:lstStyle>
            <a:lvl1pPr>
              <a:buFont typeface="Arial" panose="020B0604020202020204" pitchFamily="34" charset="0"/>
              <a:defRPr sz="1300">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sz="1300">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ctr" eaLnBrk="1" hangingPunct="1"/>
            <a:endParaRPr lang="zh-CN" altLang="en-US"/>
          </a:p>
        </p:txBody>
      </p:sp>
      <p:sp>
        <p:nvSpPr>
          <p:cNvPr id="44" name="椭圆 5"/>
          <p:cNvSpPr>
            <a:spLocks noChangeArrowheads="1"/>
          </p:cNvSpPr>
          <p:nvPr/>
        </p:nvSpPr>
        <p:spPr bwMode="auto">
          <a:xfrm>
            <a:off x="1333121" y="3819134"/>
            <a:ext cx="1072806" cy="1039479"/>
          </a:xfrm>
          <a:prstGeom prst="ellipse">
            <a:avLst/>
          </a:prstGeom>
          <a:noFill/>
          <a:ln w="9525">
            <a:solidFill>
              <a:srgbClr val="000000"/>
            </a:solidFill>
            <a:round/>
          </a:ln>
        </p:spPr>
        <p:txBody>
          <a:bodyPr anchor="ctr"/>
          <a:lstStyle>
            <a:lvl1pPr>
              <a:buFont typeface="Arial" panose="020B0604020202020204" pitchFamily="34" charset="0"/>
              <a:defRPr sz="1300">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sz="1300">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ctr" eaLnBrk="1" hangingPunct="1"/>
            <a:endParaRPr lang="zh-CN" altLang="en-US"/>
          </a:p>
        </p:txBody>
      </p:sp>
      <p:sp>
        <p:nvSpPr>
          <p:cNvPr id="10" name="TextBox 76"/>
          <p:cNvSpPr txBox="1"/>
          <p:nvPr/>
        </p:nvSpPr>
        <p:spPr>
          <a:xfrm>
            <a:off x="3036426" y="1468511"/>
            <a:ext cx="6972987" cy="461665"/>
          </a:xfrm>
          <a:prstGeom prst="rect">
            <a:avLst/>
          </a:prstGeom>
          <a:noFill/>
        </p:spPr>
        <p:txBody>
          <a:bodyPr wrap="square" rtlCol="0">
            <a:spAutoFit/>
          </a:bodyPr>
          <a:lstStyle/>
          <a:p>
            <a:r>
              <a:rPr lang="en-US" altLang="zh-CN" sz="2400" b="1" dirty="0">
                <a:solidFill>
                  <a:schemeClr val="bg2">
                    <a:lumMod val="25000"/>
                  </a:schemeClr>
                </a:solidFill>
                <a:latin typeface="微软雅黑" panose="020B0503020204020204" charset="-122"/>
                <a:ea typeface="微软雅黑" panose="020B0503020204020204" charset="-122"/>
              </a:rPr>
              <a:t>To create some interesting  pictures​</a:t>
            </a:r>
            <a:endParaRPr lang="zh-CN" altLang="en-US" sz="2400" b="1" dirty="0">
              <a:solidFill>
                <a:schemeClr val="bg2">
                  <a:lumMod val="25000"/>
                </a:schemeClr>
              </a:solidFill>
              <a:latin typeface="微软雅黑" panose="020B0503020204020204" charset="-122"/>
              <a:ea typeface="微软雅黑" panose="020B0503020204020204" charset="-122"/>
            </a:endParaRPr>
          </a:p>
        </p:txBody>
      </p:sp>
      <p:sp>
        <p:nvSpPr>
          <p:cNvPr id="17" name="TextBox 76"/>
          <p:cNvSpPr txBox="1"/>
          <p:nvPr/>
        </p:nvSpPr>
        <p:spPr>
          <a:xfrm>
            <a:off x="3045589" y="3923374"/>
            <a:ext cx="7910884" cy="830997"/>
          </a:xfrm>
          <a:prstGeom prst="rect">
            <a:avLst/>
          </a:prstGeom>
          <a:noFill/>
        </p:spPr>
        <p:txBody>
          <a:bodyPr wrap="square" rtlCol="0">
            <a:spAutoFit/>
          </a:bodyPr>
          <a:lstStyle/>
          <a:p>
            <a:r>
              <a:rPr lang="en-US" altLang="zh-CN" sz="2400" b="1" dirty="0">
                <a:solidFill>
                  <a:schemeClr val="bg2">
                    <a:lumMod val="25000"/>
                  </a:schemeClr>
                </a:solidFill>
                <a:latin typeface="微软雅黑" panose="020B0503020204020204" charset="-122"/>
                <a:ea typeface="微软雅黑" panose="020B0503020204020204" charset="-122"/>
              </a:rPr>
              <a:t>This technology has marketing, media and social media value</a:t>
            </a:r>
            <a:endParaRPr lang="zh-CN" altLang="en-US" sz="2400" b="1" dirty="0">
              <a:solidFill>
                <a:schemeClr val="bg2">
                  <a:lumMod val="25000"/>
                </a:schemeClr>
              </a:solidFill>
              <a:latin typeface="微软雅黑" panose="020B0503020204020204" charset="-122"/>
              <a:ea typeface="微软雅黑" panose="020B0503020204020204" charset="-122"/>
            </a:endParaRPr>
          </a:p>
        </p:txBody>
      </p:sp>
      <p:sp>
        <p:nvSpPr>
          <p:cNvPr id="22" name="TextBox 76"/>
          <p:cNvSpPr txBox="1"/>
          <p:nvPr/>
        </p:nvSpPr>
        <p:spPr>
          <a:xfrm>
            <a:off x="3045589" y="2742097"/>
            <a:ext cx="7119945" cy="461665"/>
          </a:xfrm>
          <a:prstGeom prst="rect">
            <a:avLst/>
          </a:prstGeom>
          <a:noFill/>
        </p:spPr>
        <p:txBody>
          <a:bodyPr wrap="square" rtlCol="0">
            <a:spAutoFit/>
          </a:bodyPr>
          <a:lstStyle/>
          <a:p>
            <a:r>
              <a:rPr lang="en-US" altLang="zh-CN" sz="2400" b="1" dirty="0">
                <a:solidFill>
                  <a:schemeClr val="bg2">
                    <a:lumMod val="25000"/>
                  </a:schemeClr>
                </a:solidFill>
                <a:latin typeface="微软雅黑" panose="020B0503020204020204" charset="-122"/>
                <a:ea typeface="微软雅黑" panose="020B0503020204020204" charset="-122"/>
              </a:rPr>
              <a:t>To implement the Neural network​</a:t>
            </a:r>
            <a:endParaRPr lang="zh-CN" altLang="en-US" sz="2400" b="1" dirty="0">
              <a:solidFill>
                <a:schemeClr val="bg2">
                  <a:lumMod val="25000"/>
                </a:schemeClr>
              </a:solidFill>
              <a:latin typeface="微软雅黑" panose="020B0503020204020204" charset="-122"/>
              <a:ea typeface="微软雅黑" panose="020B0503020204020204" charset="-122"/>
            </a:endParaRPr>
          </a:p>
        </p:txBody>
      </p:sp>
      <p:sp>
        <p:nvSpPr>
          <p:cNvPr id="25" name="TextBox 76"/>
          <p:cNvSpPr txBox="1"/>
          <p:nvPr/>
        </p:nvSpPr>
        <p:spPr>
          <a:xfrm>
            <a:off x="3045589" y="5319098"/>
            <a:ext cx="8110516" cy="830997"/>
          </a:xfrm>
          <a:prstGeom prst="rect">
            <a:avLst/>
          </a:prstGeom>
          <a:noFill/>
        </p:spPr>
        <p:txBody>
          <a:bodyPr wrap="square" rtlCol="0">
            <a:spAutoFit/>
          </a:bodyPr>
          <a:lstStyle/>
          <a:p>
            <a:r>
              <a:rPr lang="en-US" altLang="zh-CN" sz="2400" b="1" dirty="0">
                <a:solidFill>
                  <a:schemeClr val="bg2">
                    <a:lumMod val="25000"/>
                  </a:schemeClr>
                </a:solidFill>
                <a:latin typeface="微软雅黑" panose="020B0503020204020204" charset="-122"/>
                <a:ea typeface="微软雅黑" panose="020B0503020204020204" charset="-122"/>
              </a:rPr>
              <a:t>Compare the difference between the paper and the implementation​</a:t>
            </a:r>
          </a:p>
        </p:txBody>
      </p:sp>
      <p:sp>
        <p:nvSpPr>
          <p:cNvPr id="37" name="TextBox 3">
            <a:extLst>
              <a:ext uri="{FF2B5EF4-FFF2-40B4-BE49-F238E27FC236}">
                <a16:creationId xmlns:a16="http://schemas.microsoft.com/office/drawing/2014/main" id="{7D747FF9-BA99-41B5-90FB-CB1DD72ADED7}"/>
              </a:ext>
            </a:extLst>
          </p:cNvPr>
          <p:cNvSpPr txBox="1"/>
          <p:nvPr/>
        </p:nvSpPr>
        <p:spPr>
          <a:xfrm>
            <a:off x="359031" y="259161"/>
            <a:ext cx="3086298" cy="584775"/>
          </a:xfrm>
          <a:prstGeom prst="rect">
            <a:avLst/>
          </a:prstGeom>
          <a:noFill/>
        </p:spPr>
        <p:txBody>
          <a:bodyPr wrap="square" rtlCol="0">
            <a:spAutoFit/>
          </a:bodyPr>
          <a:lstStyle/>
          <a:p>
            <a:r>
              <a:rPr lang="en-US" altLang="zh-TW" sz="3200" b="1" dirty="0">
                <a:solidFill>
                  <a:schemeClr val="accent1"/>
                </a:solidFill>
                <a:cs typeface="+mn-ea"/>
                <a:sym typeface="+mn-lt"/>
              </a:rPr>
              <a:t>1</a:t>
            </a:r>
            <a:r>
              <a:rPr lang="en-US" altLang="zh-CN" sz="3200" b="1" dirty="0">
                <a:solidFill>
                  <a:schemeClr val="accent1"/>
                </a:solidFill>
                <a:cs typeface="+mn-ea"/>
                <a:sym typeface="+mn-lt"/>
              </a:rPr>
              <a:t>.1 Motivation​</a:t>
            </a:r>
            <a:endParaRPr lang="zh-CN" altLang="en-US" sz="3200" b="1" dirty="0">
              <a:solidFill>
                <a:schemeClr val="accent1"/>
              </a:solidFill>
              <a:cs typeface="+mn-ea"/>
              <a:sym typeface="+mn-lt"/>
            </a:endParaRPr>
          </a:p>
        </p:txBody>
      </p:sp>
      <p:pic>
        <p:nvPicPr>
          <p:cNvPr id="5" name="圖形 4" descr="圖片">
            <a:extLst>
              <a:ext uri="{FF2B5EF4-FFF2-40B4-BE49-F238E27FC236}">
                <a16:creationId xmlns:a16="http://schemas.microsoft.com/office/drawing/2014/main" id="{2B0BABF0-C48A-4153-B804-F0F9162C90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339" y="1327850"/>
            <a:ext cx="511946" cy="511946"/>
          </a:xfrm>
          <a:prstGeom prst="rect">
            <a:avLst/>
          </a:prstGeom>
        </p:spPr>
      </p:pic>
      <p:grpSp>
        <p:nvGrpSpPr>
          <p:cNvPr id="26" name="组合 6">
            <a:extLst>
              <a:ext uri="{FF2B5EF4-FFF2-40B4-BE49-F238E27FC236}">
                <a16:creationId xmlns:a16="http://schemas.microsoft.com/office/drawing/2014/main" id="{6C719614-B78E-4BDB-A6F5-BAC5435E7813}"/>
              </a:ext>
            </a:extLst>
          </p:cNvPr>
          <p:cNvGrpSpPr/>
          <p:nvPr/>
        </p:nvGrpSpPr>
        <p:grpSpPr>
          <a:xfrm>
            <a:off x="1366030" y="2446277"/>
            <a:ext cx="1072298" cy="1039480"/>
            <a:chOff x="9447" y="5638"/>
            <a:chExt cx="2107" cy="2105"/>
          </a:xfrm>
          <a:solidFill>
            <a:srgbClr val="063D54"/>
          </a:solidFill>
        </p:grpSpPr>
        <p:sp>
          <p:nvSpPr>
            <p:cNvPr id="27" name="椭圆 4">
              <a:extLst>
                <a:ext uri="{FF2B5EF4-FFF2-40B4-BE49-F238E27FC236}">
                  <a16:creationId xmlns:a16="http://schemas.microsoft.com/office/drawing/2014/main" id="{AF4B5C88-C61F-40B0-B47B-6DEACA5A259E}"/>
                </a:ext>
              </a:extLst>
            </p:cNvPr>
            <p:cNvSpPr>
              <a:spLocks noChangeArrowheads="1"/>
            </p:cNvSpPr>
            <p:nvPr/>
          </p:nvSpPr>
          <p:spPr bwMode="auto">
            <a:xfrm>
              <a:off x="9447" y="5638"/>
              <a:ext cx="2107" cy="210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sz="1300">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sz="1300">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endParaRPr>
            </a:p>
          </p:txBody>
        </p:sp>
        <p:sp>
          <p:nvSpPr>
            <p:cNvPr id="28" name="Freeform 42">
              <a:extLst>
                <a:ext uri="{FF2B5EF4-FFF2-40B4-BE49-F238E27FC236}">
                  <a16:creationId xmlns:a16="http://schemas.microsoft.com/office/drawing/2014/main" id="{3410FF2D-6E11-489F-B521-A32FED28BEF2}"/>
                </a:ext>
              </a:extLst>
            </p:cNvPr>
            <p:cNvSpPr>
              <a:spLocks noEditPoints="1"/>
            </p:cNvSpPr>
            <p:nvPr/>
          </p:nvSpPr>
          <p:spPr bwMode="auto">
            <a:xfrm>
              <a:off x="10113" y="6329"/>
              <a:ext cx="766" cy="751"/>
            </a:xfrm>
            <a:custGeom>
              <a:avLst/>
              <a:gdLst>
                <a:gd name="T0" fmla="*/ 25 w 596"/>
                <a:gd name="T1" fmla="*/ 345 h 583"/>
                <a:gd name="T2" fmla="*/ 25 w 596"/>
                <a:gd name="T3" fmla="*/ 62 h 583"/>
                <a:gd name="T4" fmla="*/ 61 w 596"/>
                <a:gd name="T5" fmla="*/ 26 h 583"/>
                <a:gd name="T6" fmla="*/ 534 w 596"/>
                <a:gd name="T7" fmla="*/ 26 h 583"/>
                <a:gd name="T8" fmla="*/ 570 w 596"/>
                <a:gd name="T9" fmla="*/ 62 h 583"/>
                <a:gd name="T10" fmla="*/ 570 w 596"/>
                <a:gd name="T11" fmla="*/ 345 h 583"/>
                <a:gd name="T12" fmla="*/ 534 w 596"/>
                <a:gd name="T13" fmla="*/ 381 h 583"/>
                <a:gd name="T14" fmla="*/ 61 w 596"/>
                <a:gd name="T15" fmla="*/ 381 h 583"/>
                <a:gd name="T16" fmla="*/ 25 w 596"/>
                <a:gd name="T17" fmla="*/ 345 h 583"/>
                <a:gd name="T18" fmla="*/ 534 w 596"/>
                <a:gd name="T19" fmla="*/ 406 h 583"/>
                <a:gd name="T20" fmla="*/ 596 w 596"/>
                <a:gd name="T21" fmla="*/ 345 h 583"/>
                <a:gd name="T22" fmla="*/ 596 w 596"/>
                <a:gd name="T23" fmla="*/ 62 h 583"/>
                <a:gd name="T24" fmla="*/ 534 w 596"/>
                <a:gd name="T25" fmla="*/ 0 h 583"/>
                <a:gd name="T26" fmla="*/ 61 w 596"/>
                <a:gd name="T27" fmla="*/ 0 h 583"/>
                <a:gd name="T28" fmla="*/ 0 w 596"/>
                <a:gd name="T29" fmla="*/ 62 h 583"/>
                <a:gd name="T30" fmla="*/ 0 w 596"/>
                <a:gd name="T31" fmla="*/ 345 h 583"/>
                <a:gd name="T32" fmla="*/ 61 w 596"/>
                <a:gd name="T33" fmla="*/ 406 h 583"/>
                <a:gd name="T34" fmla="*/ 245 w 596"/>
                <a:gd name="T35" fmla="*/ 406 h 583"/>
                <a:gd name="T36" fmla="*/ 245 w 596"/>
                <a:gd name="T37" fmla="*/ 462 h 583"/>
                <a:gd name="T38" fmla="*/ 61 w 596"/>
                <a:gd name="T39" fmla="*/ 462 h 583"/>
                <a:gd name="T40" fmla="*/ 0 w 596"/>
                <a:gd name="T41" fmla="*/ 524 h 583"/>
                <a:gd name="T42" fmla="*/ 0 w 596"/>
                <a:gd name="T43" fmla="*/ 570 h 583"/>
                <a:gd name="T44" fmla="*/ 12 w 596"/>
                <a:gd name="T45" fmla="*/ 583 h 583"/>
                <a:gd name="T46" fmla="*/ 583 w 596"/>
                <a:gd name="T47" fmla="*/ 583 h 583"/>
                <a:gd name="T48" fmla="*/ 596 w 596"/>
                <a:gd name="T49" fmla="*/ 570 h 583"/>
                <a:gd name="T50" fmla="*/ 596 w 596"/>
                <a:gd name="T51" fmla="*/ 524 h 583"/>
                <a:gd name="T52" fmla="*/ 534 w 596"/>
                <a:gd name="T53" fmla="*/ 462 h 583"/>
                <a:gd name="T54" fmla="*/ 351 w 596"/>
                <a:gd name="T55" fmla="*/ 462 h 583"/>
                <a:gd name="T56" fmla="*/ 351 w 596"/>
                <a:gd name="T57" fmla="*/ 406 h 583"/>
                <a:gd name="T58" fmla="*/ 534 w 596"/>
                <a:gd name="T59" fmla="*/ 406 h 583"/>
                <a:gd name="T60" fmla="*/ 544 w 596"/>
                <a:gd name="T61" fmla="*/ 345 h 583"/>
                <a:gd name="T62" fmla="*/ 544 w 596"/>
                <a:gd name="T63" fmla="*/ 62 h 583"/>
                <a:gd name="T64" fmla="*/ 534 w 596"/>
                <a:gd name="T65" fmla="*/ 52 h 583"/>
                <a:gd name="T66" fmla="*/ 61 w 596"/>
                <a:gd name="T67" fmla="*/ 52 h 583"/>
                <a:gd name="T68" fmla="*/ 51 w 596"/>
                <a:gd name="T69" fmla="*/ 62 h 583"/>
                <a:gd name="T70" fmla="*/ 51 w 596"/>
                <a:gd name="T71" fmla="*/ 345 h 583"/>
                <a:gd name="T72" fmla="*/ 61 w 596"/>
                <a:gd name="T73" fmla="*/ 355 h 583"/>
                <a:gd name="T74" fmla="*/ 534 w 596"/>
                <a:gd name="T75" fmla="*/ 355 h 583"/>
                <a:gd name="T76" fmla="*/ 544 w 596"/>
                <a:gd name="T77" fmla="*/ 34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6" h="583">
                  <a:moveTo>
                    <a:pt x="25" y="345"/>
                  </a:moveTo>
                  <a:lnTo>
                    <a:pt x="25" y="62"/>
                  </a:lnTo>
                  <a:cubicBezTo>
                    <a:pt x="25" y="42"/>
                    <a:pt x="41" y="26"/>
                    <a:pt x="61" y="26"/>
                  </a:cubicBezTo>
                  <a:lnTo>
                    <a:pt x="534" y="26"/>
                  </a:lnTo>
                  <a:cubicBezTo>
                    <a:pt x="554" y="26"/>
                    <a:pt x="570" y="42"/>
                    <a:pt x="570" y="62"/>
                  </a:cubicBezTo>
                  <a:lnTo>
                    <a:pt x="570" y="345"/>
                  </a:lnTo>
                  <a:cubicBezTo>
                    <a:pt x="570" y="365"/>
                    <a:pt x="554" y="381"/>
                    <a:pt x="534" y="381"/>
                  </a:cubicBezTo>
                  <a:lnTo>
                    <a:pt x="61" y="381"/>
                  </a:lnTo>
                  <a:cubicBezTo>
                    <a:pt x="41" y="381"/>
                    <a:pt x="25" y="365"/>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1" y="52"/>
                  </a:lnTo>
                  <a:cubicBezTo>
                    <a:pt x="56" y="52"/>
                    <a:pt x="51" y="56"/>
                    <a:pt x="51" y="62"/>
                  </a:cubicBezTo>
                  <a:lnTo>
                    <a:pt x="51" y="345"/>
                  </a:lnTo>
                  <a:cubicBezTo>
                    <a:pt x="51" y="350"/>
                    <a:pt x="56" y="355"/>
                    <a:pt x="61" y="355"/>
                  </a:cubicBezTo>
                  <a:lnTo>
                    <a:pt x="534" y="355"/>
                  </a:lnTo>
                  <a:cubicBezTo>
                    <a:pt x="540" y="355"/>
                    <a:pt x="544" y="350"/>
                    <a:pt x="544" y="345"/>
                  </a:cubicBezTo>
                  <a:close/>
                </a:path>
              </a:pathLst>
            </a:custGeom>
            <a:solidFill>
              <a:schemeClr val="bg1"/>
            </a:solidFill>
            <a:ln>
              <a:noFill/>
            </a:ln>
          </p:spPr>
          <p:txBody>
            <a:bodyPr vert="horz" wrap="square" lIns="68571" tIns="34285" rIns="68571" bIns="34285" numCol="1" anchor="t" anchorCtr="0" compatLnSpc="1"/>
            <a:lstStyle/>
            <a:p>
              <a:endParaRPr lang="zh-CN" altLang="en-US" dirty="0">
                <a:solidFill>
                  <a:schemeClr val="bg1"/>
                </a:solidFill>
              </a:endParaRPr>
            </a:p>
          </p:txBody>
        </p:sp>
      </p:grpSp>
      <p:pic>
        <p:nvPicPr>
          <p:cNvPr id="8" name="圖形 7" descr="藝術家">
            <a:extLst>
              <a:ext uri="{FF2B5EF4-FFF2-40B4-BE49-F238E27FC236}">
                <a16:creationId xmlns:a16="http://schemas.microsoft.com/office/drawing/2014/main" id="{B325F048-0160-4592-A7B4-F7E509C2D8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59131" y="4025702"/>
            <a:ext cx="667474" cy="667474"/>
          </a:xfrm>
          <a:prstGeom prst="rect">
            <a:avLst/>
          </a:prstGeom>
        </p:spPr>
      </p:pic>
      <p:pic>
        <p:nvPicPr>
          <p:cNvPr id="11" name="圖形 10" descr="證書卷">
            <a:extLst>
              <a:ext uri="{FF2B5EF4-FFF2-40B4-BE49-F238E27FC236}">
                <a16:creationId xmlns:a16="http://schemas.microsoft.com/office/drawing/2014/main" id="{E04D2C2D-7DE7-4FF4-8AEB-2109519E62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7854" y="5450252"/>
            <a:ext cx="668651" cy="668651"/>
          </a:xfrm>
          <a:prstGeom prst="rect">
            <a:avLst/>
          </a:prstGeom>
        </p:spPr>
      </p:pic>
      <p:sp>
        <p:nvSpPr>
          <p:cNvPr id="2" name="投影片編號版面配置區 1">
            <a:extLst>
              <a:ext uri="{FF2B5EF4-FFF2-40B4-BE49-F238E27FC236}">
                <a16:creationId xmlns:a16="http://schemas.microsoft.com/office/drawing/2014/main" id="{F61B291B-1E67-4FCB-9388-E83D6C74A06F}"/>
              </a:ext>
            </a:extLst>
          </p:cNvPr>
          <p:cNvSpPr>
            <a:spLocks noGrp="1"/>
          </p:cNvSpPr>
          <p:nvPr>
            <p:ph type="sldNum" sz="quarter" idx="12"/>
          </p:nvPr>
        </p:nvSpPr>
        <p:spPr/>
        <p:txBody>
          <a:bodyPr/>
          <a:lstStyle/>
          <a:p>
            <a:fld id="{44341BB1-40C4-4700-B8C2-D06FA29C9A59}" type="slidenum">
              <a:rPr lang="zh-CN" altLang="en-US" smtClean="0"/>
              <a:t>4</a:t>
            </a:fld>
            <a:endParaRPr lang="zh-CN" altLang="en-US"/>
          </a:p>
        </p:txBody>
      </p:sp>
    </p:spTree>
    <p:extLst>
      <p:ext uri="{BB962C8B-B14F-4D97-AF65-F5344CB8AC3E}">
        <p14:creationId xmlns:p14="http://schemas.microsoft.com/office/powerpoint/2010/main" val="11354563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3760304" cy="6874546"/>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TextBox 1">
            <a:extLst>
              <a:ext uri="{FF2B5EF4-FFF2-40B4-BE49-F238E27FC236}">
                <a16:creationId xmlns:a16="http://schemas.microsoft.com/office/drawing/2014/main" id="{1BAB1AB5-E188-4BD1-9426-4FD73CC71660}"/>
              </a:ext>
            </a:extLst>
          </p:cNvPr>
          <p:cNvSpPr txBox="1"/>
          <p:nvPr/>
        </p:nvSpPr>
        <p:spPr>
          <a:xfrm>
            <a:off x="9073955" y="254356"/>
            <a:ext cx="2518318" cy="507831"/>
          </a:xfrm>
          <a:prstGeom prst="rect">
            <a:avLst/>
          </a:prstGeom>
          <a:noFill/>
        </p:spPr>
        <p:txBody>
          <a:bodyPr wrap="none" lIns="0" tIns="0" rIns="0" rtlCol="0">
            <a:spAutoFit/>
          </a:bodyPr>
          <a:lstStyle/>
          <a:p>
            <a:pPr lvl="0">
              <a:lnSpc>
                <a:spcPts val="3600"/>
              </a:lnSpc>
            </a:pPr>
            <a:r>
              <a:rPr lang="en-US" altLang="zh-TW" sz="3200" b="1" dirty="0">
                <a:solidFill>
                  <a:srgbClr val="063D54"/>
                </a:solidFill>
                <a:cs typeface="+mn-ea"/>
                <a:sym typeface="+mn-lt"/>
              </a:rPr>
              <a:t>1.2</a:t>
            </a:r>
            <a:r>
              <a:rPr lang="en-US" altLang="zh-CN" sz="3200" b="1" dirty="0">
                <a:solidFill>
                  <a:srgbClr val="063D54"/>
                </a:solidFill>
                <a:cs typeface="+mn-ea"/>
                <a:sym typeface="+mn-lt"/>
              </a:rPr>
              <a:t> </a:t>
            </a:r>
            <a:r>
              <a:rPr lang="en-US" altLang="zh-TW" sz="3200" b="1" dirty="0">
                <a:solidFill>
                  <a:srgbClr val="063D54"/>
                </a:solidFill>
                <a:cs typeface="+mn-ea"/>
                <a:sym typeface="+mn-lt"/>
              </a:rPr>
              <a:t>Reference</a:t>
            </a:r>
            <a:endParaRPr lang="en-US" altLang="zh-CN" sz="3200" b="1" dirty="0">
              <a:solidFill>
                <a:srgbClr val="063D54"/>
              </a:solidFill>
              <a:cs typeface="+mn-ea"/>
              <a:sym typeface="+mn-lt"/>
            </a:endParaRPr>
          </a:p>
        </p:txBody>
      </p:sp>
      <p:sp>
        <p:nvSpPr>
          <p:cNvPr id="34" name="TextBox 1">
            <a:extLst>
              <a:ext uri="{FF2B5EF4-FFF2-40B4-BE49-F238E27FC236}">
                <a16:creationId xmlns:a16="http://schemas.microsoft.com/office/drawing/2014/main" id="{94B012D8-D9C0-4CC1-9A0A-08F2D878F3AB}"/>
              </a:ext>
            </a:extLst>
          </p:cNvPr>
          <p:cNvSpPr txBox="1"/>
          <p:nvPr/>
        </p:nvSpPr>
        <p:spPr>
          <a:xfrm>
            <a:off x="3982751" y="2120079"/>
            <a:ext cx="8207827" cy="2754600"/>
          </a:xfrm>
          <a:prstGeom prst="rect">
            <a:avLst/>
          </a:prstGeom>
          <a:noFill/>
        </p:spPr>
        <p:txBody>
          <a:bodyPr wrap="square" lIns="0" tIns="0" rIns="0" rtlCol="0">
            <a:spAutoFit/>
          </a:bodyPr>
          <a:lstStyle/>
          <a:p>
            <a:pPr fontAlgn="base">
              <a:lnSpc>
                <a:spcPct val="200000"/>
              </a:lnSpc>
              <a:buFont typeface="Arial" panose="020B0604020202020204" pitchFamily="34" charset="0"/>
              <a:buChar char="•"/>
            </a:pPr>
            <a:r>
              <a:rPr lang="en-US" altLang="zh-CN" sz="2800" b="1" spc="300" dirty="0">
                <a:solidFill>
                  <a:srgbClr val="063D54"/>
                </a:solidFill>
                <a:latin typeface="Montserrat"/>
              </a:rPr>
              <a:t>Deep Painterly Harmonization</a:t>
            </a:r>
          </a:p>
          <a:p>
            <a:pPr fontAlgn="base">
              <a:lnSpc>
                <a:spcPct val="200000"/>
              </a:lnSpc>
              <a:buFont typeface="Arial" panose="020B0604020202020204" pitchFamily="34" charset="0"/>
              <a:buChar char="•"/>
            </a:pPr>
            <a:r>
              <a:rPr lang="fi-FI" altLang="zh-TW" sz="2400" b="1" dirty="0">
                <a:latin typeface="Lato" panose="020F0502020204030203" pitchFamily="34" charset="0"/>
                <a:sym typeface="Lato Bold" charset="0"/>
              </a:rPr>
              <a:t>Fujun Luan, Sylvain Paris, Eli Shechtman, Kavita Bala​</a:t>
            </a:r>
          </a:p>
          <a:p>
            <a:pPr fontAlgn="base">
              <a:lnSpc>
                <a:spcPct val="200000"/>
              </a:lnSpc>
              <a:buFont typeface="Arial" panose="020B0604020202020204" pitchFamily="34" charset="0"/>
              <a:buChar char="•"/>
            </a:pPr>
            <a:r>
              <a:rPr lang="en-US" altLang="zh-TW" sz="2400" b="1" dirty="0">
                <a:latin typeface="Lato" panose="020F0502020204030203" pitchFamily="34" charset="0"/>
                <a:ea typeface="Open Sans Extrabold" panose="020B0906030804020204" pitchFamily="34" charset="0"/>
                <a:cs typeface="Lato" panose="020F0502020204030203" pitchFamily="34" charset="0"/>
                <a:sym typeface="Lato Bold" charset="0"/>
              </a:rPr>
              <a:t>First published:：20 July 2018</a:t>
            </a:r>
            <a:endParaRPr lang="en-US" altLang="zh-TW" sz="2400" b="1" dirty="0">
              <a:latin typeface="Lato" panose="020F0502020204030203" pitchFamily="34" charset="0"/>
              <a:sym typeface="Lato Bold" charset="0"/>
            </a:endParaRPr>
          </a:p>
          <a:p>
            <a:pPr fontAlgn="base"/>
            <a:endParaRPr lang="en-US" altLang="zh-TW" sz="2400" dirty="0">
              <a:solidFill>
                <a:srgbClr val="000000"/>
              </a:solidFill>
              <a:latin typeface="Arial" panose="020B0604020202020204" pitchFamily="34" charset="0"/>
              <a:ea typeface="Calibri" panose="020F0502020204030204" pitchFamily="34" charset="0"/>
            </a:endParaRPr>
          </a:p>
        </p:txBody>
      </p:sp>
      <p:pic>
        <p:nvPicPr>
          <p:cNvPr id="1026" name="Picture 2">
            <a:extLst>
              <a:ext uri="{FF2B5EF4-FFF2-40B4-BE49-F238E27FC236}">
                <a16:creationId xmlns:a16="http://schemas.microsoft.com/office/drawing/2014/main" id="{7B02A986-EBAA-4280-B294-5CF4635D2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90" y="1199447"/>
            <a:ext cx="3425923" cy="2448242"/>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a:extLst>
              <a:ext uri="{FF2B5EF4-FFF2-40B4-BE49-F238E27FC236}">
                <a16:creationId xmlns:a16="http://schemas.microsoft.com/office/drawing/2014/main" id="{87AF8E73-78C7-474F-927C-CEFA8F3F1724}"/>
              </a:ext>
            </a:extLst>
          </p:cNvPr>
          <p:cNvSpPr/>
          <p:nvPr/>
        </p:nvSpPr>
        <p:spPr>
          <a:xfrm>
            <a:off x="223158" y="4337787"/>
            <a:ext cx="3648370" cy="923330"/>
          </a:xfrm>
          <a:prstGeom prst="rect">
            <a:avLst/>
          </a:prstGeom>
        </p:spPr>
        <p:txBody>
          <a:bodyPr wrap="square">
            <a:spAutoFit/>
          </a:bodyPr>
          <a:lstStyle/>
          <a:p>
            <a:pPr fontAlgn="base"/>
            <a:r>
              <a:rPr lang="zh-TW" altLang="zh-TW" u="sng" dirty="0">
                <a:solidFill>
                  <a:srgbClr val="0563C1"/>
                </a:solidFill>
                <a:latin typeface="Segoe UI" panose="020B0502040204020203" pitchFamily="34" charset="0"/>
                <a:ea typeface="Calibri" panose="020F0502020204030204" pitchFamily="34" charset="0"/>
                <a:hlinkClick r:id="rId4"/>
              </a:rPr>
              <a:t>https://sgugger.github.io/deep-painterly-harmonization.html</a:t>
            </a:r>
            <a:r>
              <a:rPr lang="zh-TW" altLang="zh-TW" dirty="0">
                <a:solidFill>
                  <a:srgbClr val="000000"/>
                </a:solidFill>
                <a:latin typeface="Segoe UI" panose="020B0502040204020203" pitchFamily="34" charset="0"/>
                <a:ea typeface="Calibri" panose="020F0502020204030204" pitchFamily="34" charset="0"/>
              </a:rPr>
              <a:t>​</a:t>
            </a:r>
            <a:endParaRPr lang="zh-TW" altLang="zh-TW" dirty="0">
              <a:solidFill>
                <a:srgbClr val="000000"/>
              </a:solidFill>
              <a:latin typeface="Segoe UI" panose="020B0502040204020203" pitchFamily="34" charset="0"/>
            </a:endParaRPr>
          </a:p>
          <a:p>
            <a:pPr fontAlgn="base"/>
            <a:r>
              <a:rPr lang="zh-TW" altLang="zh-TW" dirty="0">
                <a:solidFill>
                  <a:srgbClr val="000000"/>
                </a:solidFill>
                <a:latin typeface="Segoe UI" panose="020B0502040204020203" pitchFamily="34" charset="0"/>
                <a:ea typeface="Calibri" panose="020F0502020204030204" pitchFamily="34" charset="0"/>
              </a:rPr>
              <a:t>​</a:t>
            </a:r>
            <a:endParaRPr lang="zh-TW" altLang="zh-TW"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32429391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1"/>
          <p:cNvGrpSpPr/>
          <p:nvPr/>
        </p:nvGrpSpPr>
        <p:grpSpPr>
          <a:xfrm>
            <a:off x="4199967" y="1082039"/>
            <a:ext cx="4150496" cy="3866609"/>
            <a:chOff x="1767628" y="2036937"/>
            <a:chExt cx="2414668" cy="3260574"/>
          </a:xfrm>
        </p:grpSpPr>
        <p:sp>
          <p:nvSpPr>
            <p:cNvPr id="32" name="Rectangle 31"/>
            <p:cNvSpPr/>
            <p:nvPr/>
          </p:nvSpPr>
          <p:spPr>
            <a:xfrm>
              <a:off x="2161287" y="3143254"/>
              <a:ext cx="1627350" cy="3217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31" name="Rectangle 30"/>
            <p:cNvSpPr/>
            <p:nvPr/>
          </p:nvSpPr>
          <p:spPr>
            <a:xfrm>
              <a:off x="2189144" y="3523954"/>
              <a:ext cx="1571636" cy="1773557"/>
            </a:xfrm>
            <a:prstGeom prst="rect">
              <a:avLst/>
            </a:prstGeom>
          </p:spPr>
          <p:txBody>
            <a:bodyPr wrap="square">
              <a:spAutoFit/>
            </a:bodyPr>
            <a:lstStyle/>
            <a:p>
              <a:pPr algn="ctr"/>
              <a:r>
                <a:rPr lang="en-US" sz="1067" dirty="0">
                  <a:solidFill>
                    <a:srgbClr val="474747"/>
                  </a:solidFill>
                  <a:cs typeface="+mn-ea"/>
                  <a:sym typeface="+mn-lt"/>
                </a:rPr>
                <a:t>​</a:t>
              </a:r>
            </a:p>
            <a:p>
              <a:pPr algn="ctr"/>
              <a:endParaRPr lang="en-US" sz="2400" dirty="0">
                <a:solidFill>
                  <a:srgbClr val="474747"/>
                </a:solidFill>
                <a:cs typeface="+mn-ea"/>
                <a:sym typeface="+mn-lt"/>
              </a:endParaRPr>
            </a:p>
            <a:p>
              <a:pPr algn="ctr"/>
              <a:r>
                <a:rPr lang="en-US" sz="2400" b="1" dirty="0">
                  <a:solidFill>
                    <a:srgbClr val="474747"/>
                  </a:solidFill>
                  <a:cs typeface="+mn-ea"/>
                  <a:sym typeface="+mn-lt"/>
                </a:rPr>
                <a:t>The First Pass​</a:t>
              </a:r>
            </a:p>
            <a:p>
              <a:pPr algn="ctr"/>
              <a:endParaRPr lang="en-US" sz="2400" b="1" dirty="0">
                <a:solidFill>
                  <a:srgbClr val="474747"/>
                </a:solidFill>
                <a:cs typeface="+mn-ea"/>
                <a:sym typeface="+mn-lt"/>
              </a:endParaRPr>
            </a:p>
            <a:p>
              <a:pPr algn="ctr"/>
              <a:r>
                <a:rPr lang="en-US" sz="2400" b="1" dirty="0">
                  <a:solidFill>
                    <a:srgbClr val="474747"/>
                  </a:solidFill>
                  <a:cs typeface="+mn-ea"/>
                  <a:sym typeface="+mn-lt"/>
                </a:rPr>
                <a:t>The Second Pass​</a:t>
              </a:r>
            </a:p>
            <a:p>
              <a:pPr algn="ctr"/>
              <a:endParaRPr lang="en-US" sz="2400" dirty="0">
                <a:solidFill>
                  <a:srgbClr val="474747"/>
                </a:solidFill>
                <a:cs typeface="+mn-ea"/>
                <a:sym typeface="+mn-lt"/>
              </a:endParaRPr>
            </a:p>
          </p:txBody>
        </p:sp>
        <p:sp>
          <p:nvSpPr>
            <p:cNvPr id="49" name="Freeform 29"/>
            <p:cNvSpPr>
              <a:spLocks/>
            </p:cNvSpPr>
            <p:nvPr/>
          </p:nvSpPr>
          <p:spPr bwMode="auto">
            <a:xfrm>
              <a:off x="3070212" y="2571750"/>
              <a:ext cx="49213" cy="47625"/>
            </a:xfrm>
            <a:custGeom>
              <a:avLst/>
              <a:gdLst/>
              <a:ahLst/>
              <a:cxnLst>
                <a:cxn ang="0">
                  <a:pos x="62" y="0"/>
                </a:cxn>
                <a:cxn ang="0">
                  <a:pos x="0" y="1"/>
                </a:cxn>
                <a:cxn ang="0">
                  <a:pos x="22" y="29"/>
                </a:cxn>
                <a:cxn ang="0">
                  <a:pos x="43" y="59"/>
                </a:cxn>
                <a:cxn ang="0">
                  <a:pos x="62" y="0"/>
                </a:cxn>
              </a:cxnLst>
              <a:rect l="0" t="0" r="r" b="b"/>
              <a:pathLst>
                <a:path w="62" h="59">
                  <a:moveTo>
                    <a:pt x="62" y="0"/>
                  </a:moveTo>
                  <a:lnTo>
                    <a:pt x="0" y="1"/>
                  </a:lnTo>
                  <a:lnTo>
                    <a:pt x="22" y="29"/>
                  </a:lnTo>
                  <a:lnTo>
                    <a:pt x="43" y="59"/>
                  </a:lnTo>
                  <a:lnTo>
                    <a:pt x="62" y="0"/>
                  </a:lnTo>
                  <a:close/>
                </a:path>
              </a:pathLst>
            </a:custGeom>
            <a:solidFill>
              <a:schemeClr val="bg1">
                <a:lumMod val="6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6" name="Rectangle 55"/>
            <p:cNvSpPr/>
            <p:nvPr/>
          </p:nvSpPr>
          <p:spPr>
            <a:xfrm>
              <a:off x="1767628" y="2036937"/>
              <a:ext cx="2414668" cy="389306"/>
            </a:xfrm>
            <a:prstGeom prst="rect">
              <a:avLst/>
            </a:prstGeom>
          </p:spPr>
          <p:txBody>
            <a:bodyPr wrap="none">
              <a:spAutoFit/>
            </a:bodyPr>
            <a:lstStyle/>
            <a:p>
              <a:r>
                <a:rPr lang="en-US" altLang="zh-CN" sz="2400" dirty="0">
                  <a:cs typeface="+mn-ea"/>
                  <a:sym typeface="+mn-lt"/>
                </a:rPr>
                <a:t>Deep Painterly Harmonization​</a:t>
              </a:r>
              <a:endParaRPr lang="zh-CN" altLang="en-US" sz="2400" dirty="0">
                <a:cs typeface="+mn-ea"/>
                <a:sym typeface="+mn-lt"/>
              </a:endParaRPr>
            </a:p>
          </p:txBody>
        </p:sp>
      </p:grpSp>
      <p:grpSp>
        <p:nvGrpSpPr>
          <p:cNvPr id="5" name="Group 60"/>
          <p:cNvGrpSpPr/>
          <p:nvPr/>
        </p:nvGrpSpPr>
        <p:grpSpPr>
          <a:xfrm>
            <a:off x="784082" y="1082038"/>
            <a:ext cx="3226521" cy="5167860"/>
            <a:chOff x="432314" y="2521164"/>
            <a:chExt cx="1812895" cy="3875896"/>
          </a:xfrm>
        </p:grpSpPr>
        <p:sp>
          <p:nvSpPr>
            <p:cNvPr id="27" name="Rectangle 26"/>
            <p:cNvSpPr/>
            <p:nvPr/>
          </p:nvSpPr>
          <p:spPr>
            <a:xfrm>
              <a:off x="552943" y="3505572"/>
              <a:ext cx="1571636"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30" name="Rectangle 29"/>
            <p:cNvSpPr/>
            <p:nvPr/>
          </p:nvSpPr>
          <p:spPr>
            <a:xfrm>
              <a:off x="432314" y="4111818"/>
              <a:ext cx="1812895" cy="2285242"/>
            </a:xfrm>
            <a:prstGeom prst="rect">
              <a:avLst/>
            </a:prstGeom>
          </p:spPr>
          <p:txBody>
            <a:bodyPr wrap="square">
              <a:spAutoFit/>
            </a:bodyPr>
            <a:lstStyle/>
            <a:p>
              <a:pPr algn="ctr"/>
              <a:r>
                <a:rPr lang="en-US" sz="2400" b="1" dirty="0">
                  <a:solidFill>
                    <a:schemeClr val="tx1">
                      <a:lumMod val="75000"/>
                      <a:lumOff val="25000"/>
                    </a:schemeClr>
                  </a:solidFill>
                  <a:cs typeface="+mn-ea"/>
                  <a:sym typeface="+mn-lt"/>
                </a:rPr>
                <a:t>Remove background​</a:t>
              </a:r>
            </a:p>
            <a:p>
              <a:pPr algn="ctr"/>
              <a:endParaRPr lang="en-US" sz="2400" b="1" dirty="0">
                <a:solidFill>
                  <a:schemeClr val="tx1">
                    <a:lumMod val="75000"/>
                    <a:lumOff val="25000"/>
                  </a:schemeClr>
                </a:solidFill>
                <a:cs typeface="+mn-ea"/>
                <a:sym typeface="+mn-lt"/>
              </a:endParaRPr>
            </a:p>
            <a:p>
              <a:pPr algn="ctr"/>
              <a:r>
                <a:rPr lang="en-US" sz="2400" b="1" dirty="0">
                  <a:solidFill>
                    <a:schemeClr val="tx1">
                      <a:lumMod val="75000"/>
                      <a:lumOff val="25000"/>
                    </a:schemeClr>
                  </a:solidFill>
                  <a:cs typeface="+mn-ea"/>
                  <a:sym typeface="+mn-lt"/>
                </a:rPr>
                <a:t>Composite picture​</a:t>
              </a:r>
            </a:p>
            <a:p>
              <a:pPr algn="ctr"/>
              <a:endParaRPr lang="en-US" sz="2400" b="1" dirty="0">
                <a:solidFill>
                  <a:schemeClr val="tx1">
                    <a:lumMod val="75000"/>
                    <a:lumOff val="25000"/>
                  </a:schemeClr>
                </a:solidFill>
                <a:cs typeface="+mn-ea"/>
                <a:sym typeface="+mn-lt"/>
              </a:endParaRPr>
            </a:p>
            <a:p>
              <a:pPr algn="ctr"/>
              <a:r>
                <a:rPr lang="en-US" sz="2400" b="1" dirty="0">
                  <a:solidFill>
                    <a:schemeClr val="tx1">
                      <a:lumMod val="75000"/>
                      <a:lumOff val="25000"/>
                    </a:schemeClr>
                  </a:solidFill>
                  <a:cs typeface="+mn-ea"/>
                  <a:sym typeface="+mn-lt"/>
                </a:rPr>
                <a:t>Mask​</a:t>
              </a:r>
            </a:p>
            <a:p>
              <a:pPr algn="ctr"/>
              <a:endParaRPr lang="en-US" sz="2400" b="1" dirty="0">
                <a:solidFill>
                  <a:schemeClr val="tx1">
                    <a:lumMod val="75000"/>
                    <a:lumOff val="25000"/>
                  </a:schemeClr>
                </a:solidFill>
                <a:cs typeface="+mn-ea"/>
                <a:sym typeface="+mn-lt"/>
              </a:endParaRPr>
            </a:p>
            <a:p>
              <a:pPr algn="ctr"/>
              <a:r>
                <a:rPr lang="en-US" sz="2400" b="1" dirty="0">
                  <a:solidFill>
                    <a:schemeClr val="tx1">
                      <a:lumMod val="75000"/>
                      <a:lumOff val="25000"/>
                    </a:schemeClr>
                  </a:solidFill>
                  <a:cs typeface="+mn-ea"/>
                  <a:sym typeface="+mn-lt"/>
                </a:rPr>
                <a:t>Dilation​</a:t>
              </a:r>
            </a:p>
            <a:p>
              <a:endParaRPr lang="en-US" sz="2400" dirty="0">
                <a:solidFill>
                  <a:srgbClr val="063D54"/>
                </a:solidFill>
                <a:cs typeface="+mn-ea"/>
                <a:sym typeface="+mn-lt"/>
              </a:endParaRPr>
            </a:p>
          </p:txBody>
        </p:sp>
        <p:grpSp>
          <p:nvGrpSpPr>
            <p:cNvPr id="6" name="Group 50"/>
            <p:cNvGrpSpPr/>
            <p:nvPr/>
          </p:nvGrpSpPr>
          <p:grpSpPr>
            <a:xfrm>
              <a:off x="1100905" y="3063381"/>
              <a:ext cx="384901" cy="366173"/>
              <a:chOff x="1032655" y="2460120"/>
              <a:chExt cx="384901" cy="366173"/>
            </a:xfrm>
            <a:solidFill>
              <a:schemeClr val="bg1">
                <a:lumMod val="65000"/>
              </a:schemeClr>
            </a:solidFill>
          </p:grpSpPr>
          <p:sp>
            <p:nvSpPr>
              <p:cNvPr id="29" name="Freeform 16"/>
              <p:cNvSpPr>
                <a:spLocks/>
              </p:cNvSpPr>
              <p:nvPr/>
            </p:nvSpPr>
            <p:spPr bwMode="auto">
              <a:xfrm>
                <a:off x="1032655" y="2460120"/>
                <a:ext cx="205219" cy="356903"/>
              </a:xfrm>
              <a:custGeom>
                <a:avLst/>
                <a:gdLst/>
                <a:ahLst/>
                <a:cxnLst>
                  <a:cxn ang="0">
                    <a:pos x="125" y="101"/>
                  </a:cxn>
                  <a:cxn ang="0">
                    <a:pos x="125" y="231"/>
                  </a:cxn>
                  <a:cxn ang="0">
                    <a:pos x="125" y="231"/>
                  </a:cxn>
                  <a:cxn ang="0">
                    <a:pos x="124" y="237"/>
                  </a:cxn>
                  <a:cxn ang="0">
                    <a:pos x="122" y="243"/>
                  </a:cxn>
                  <a:cxn ang="0">
                    <a:pos x="119" y="248"/>
                  </a:cxn>
                  <a:cxn ang="0">
                    <a:pos x="115" y="253"/>
                  </a:cxn>
                  <a:cxn ang="0">
                    <a:pos x="110" y="257"/>
                  </a:cxn>
                  <a:cxn ang="0">
                    <a:pos x="105" y="260"/>
                  </a:cxn>
                  <a:cxn ang="0">
                    <a:pos x="99" y="262"/>
                  </a:cxn>
                  <a:cxn ang="0">
                    <a:pos x="93" y="263"/>
                  </a:cxn>
                  <a:cxn ang="0">
                    <a:pos x="93" y="263"/>
                  </a:cxn>
                  <a:cxn ang="0">
                    <a:pos x="93" y="263"/>
                  </a:cxn>
                  <a:cxn ang="0">
                    <a:pos x="87" y="262"/>
                  </a:cxn>
                  <a:cxn ang="0">
                    <a:pos x="80" y="260"/>
                  </a:cxn>
                  <a:cxn ang="0">
                    <a:pos x="74" y="257"/>
                  </a:cxn>
                  <a:cxn ang="0">
                    <a:pos x="69" y="253"/>
                  </a:cxn>
                  <a:cxn ang="0">
                    <a:pos x="66" y="248"/>
                  </a:cxn>
                  <a:cxn ang="0">
                    <a:pos x="63" y="243"/>
                  </a:cxn>
                  <a:cxn ang="0">
                    <a:pos x="61" y="237"/>
                  </a:cxn>
                  <a:cxn ang="0">
                    <a:pos x="61" y="231"/>
                  </a:cxn>
                  <a:cxn ang="0">
                    <a:pos x="61" y="101"/>
                  </a:cxn>
                  <a:cxn ang="0">
                    <a:pos x="16" y="101"/>
                  </a:cxn>
                  <a:cxn ang="0">
                    <a:pos x="16" y="101"/>
                  </a:cxn>
                  <a:cxn ang="0">
                    <a:pos x="10" y="100"/>
                  </a:cxn>
                  <a:cxn ang="0">
                    <a:pos x="5" y="99"/>
                  </a:cxn>
                  <a:cxn ang="0">
                    <a:pos x="1" y="95"/>
                  </a:cxn>
                  <a:cxn ang="0">
                    <a:pos x="0" y="91"/>
                  </a:cxn>
                  <a:cxn ang="0">
                    <a:pos x="0" y="87"/>
                  </a:cxn>
                  <a:cxn ang="0">
                    <a:pos x="0" y="82"/>
                  </a:cxn>
                  <a:cxn ang="0">
                    <a:pos x="3" y="77"/>
                  </a:cxn>
                  <a:cxn ang="0">
                    <a:pos x="7" y="73"/>
                  </a:cxn>
                  <a:cxn ang="0">
                    <a:pos x="69" y="11"/>
                  </a:cxn>
                  <a:cxn ang="0">
                    <a:pos x="69" y="11"/>
                  </a:cxn>
                  <a:cxn ang="0">
                    <a:pos x="75" y="6"/>
                  </a:cxn>
                  <a:cxn ang="0">
                    <a:pos x="80" y="2"/>
                  </a:cxn>
                  <a:cxn ang="0">
                    <a:pos x="87" y="0"/>
                  </a:cxn>
                  <a:cxn ang="0">
                    <a:pos x="93" y="0"/>
                  </a:cxn>
                  <a:cxn ang="0">
                    <a:pos x="98" y="0"/>
                  </a:cxn>
                  <a:cxn ang="0">
                    <a:pos x="104" y="2"/>
                  </a:cxn>
                  <a:cxn ang="0">
                    <a:pos x="110" y="6"/>
                  </a:cxn>
                  <a:cxn ang="0">
                    <a:pos x="115" y="11"/>
                  </a:cxn>
                  <a:cxn ang="0">
                    <a:pos x="178" y="73"/>
                  </a:cxn>
                  <a:cxn ang="0">
                    <a:pos x="178" y="73"/>
                  </a:cxn>
                  <a:cxn ang="0">
                    <a:pos x="182" y="77"/>
                  </a:cxn>
                  <a:cxn ang="0">
                    <a:pos x="184" y="82"/>
                  </a:cxn>
                  <a:cxn ang="0">
                    <a:pos x="184" y="86"/>
                  </a:cxn>
                  <a:cxn ang="0">
                    <a:pos x="184" y="91"/>
                  </a:cxn>
                  <a:cxn ang="0">
                    <a:pos x="182" y="95"/>
                  </a:cxn>
                  <a:cxn ang="0">
                    <a:pos x="178" y="97"/>
                  </a:cxn>
                  <a:cxn ang="0">
                    <a:pos x="173" y="100"/>
                  </a:cxn>
                  <a:cxn ang="0">
                    <a:pos x="166" y="101"/>
                  </a:cxn>
                  <a:cxn ang="0">
                    <a:pos x="125" y="101"/>
                  </a:cxn>
                </a:cxnLst>
                <a:rect l="0" t="0"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ctr"/>
                <a:endParaRPr lang="en-US" sz="2400">
                  <a:cs typeface="+mn-ea"/>
                  <a:sym typeface="+mn-lt"/>
                </a:endParaRPr>
              </a:p>
            </p:txBody>
          </p:sp>
          <p:sp>
            <p:nvSpPr>
              <p:cNvPr id="40" name="Freeform 18"/>
              <p:cNvSpPr>
                <a:spLocks/>
              </p:cNvSpPr>
              <p:nvPr/>
            </p:nvSpPr>
            <p:spPr bwMode="auto">
              <a:xfrm>
                <a:off x="1232974" y="2480044"/>
                <a:ext cx="184582" cy="346249"/>
              </a:xfrm>
              <a:custGeom>
                <a:avLst/>
                <a:gdLst/>
                <a:ahLst/>
                <a:cxnLst>
                  <a:cxn ang="0">
                    <a:pos x="126" y="162"/>
                  </a:cxn>
                  <a:cxn ang="0">
                    <a:pos x="126" y="32"/>
                  </a:cxn>
                  <a:cxn ang="0">
                    <a:pos x="126" y="32"/>
                  </a:cxn>
                  <a:cxn ang="0">
                    <a:pos x="125" y="26"/>
                  </a:cxn>
                  <a:cxn ang="0">
                    <a:pos x="123" y="19"/>
                  </a:cxn>
                  <a:cxn ang="0">
                    <a:pos x="120" y="13"/>
                  </a:cxn>
                  <a:cxn ang="0">
                    <a:pos x="116" y="8"/>
                  </a:cxn>
                  <a:cxn ang="0">
                    <a:pos x="111" y="5"/>
                  </a:cxn>
                  <a:cxn ang="0">
                    <a:pos x="106" y="2"/>
                  </a:cxn>
                  <a:cxn ang="0">
                    <a:pos x="100" y="0"/>
                  </a:cxn>
                  <a:cxn ang="0">
                    <a:pos x="94" y="0"/>
                  </a:cxn>
                  <a:cxn ang="0">
                    <a:pos x="94" y="0"/>
                  </a:cxn>
                  <a:cxn ang="0">
                    <a:pos x="94" y="0"/>
                  </a:cxn>
                  <a:cxn ang="0">
                    <a:pos x="86" y="0"/>
                  </a:cxn>
                  <a:cxn ang="0">
                    <a:pos x="80" y="2"/>
                  </a:cxn>
                  <a:cxn ang="0">
                    <a:pos x="75" y="5"/>
                  </a:cxn>
                  <a:cxn ang="0">
                    <a:pos x="70" y="8"/>
                  </a:cxn>
                  <a:cxn ang="0">
                    <a:pos x="66" y="13"/>
                  </a:cxn>
                  <a:cxn ang="0">
                    <a:pos x="64" y="19"/>
                  </a:cxn>
                  <a:cxn ang="0">
                    <a:pos x="62" y="26"/>
                  </a:cxn>
                  <a:cxn ang="0">
                    <a:pos x="62" y="32"/>
                  </a:cxn>
                  <a:cxn ang="0">
                    <a:pos x="62" y="162"/>
                  </a:cxn>
                  <a:cxn ang="0">
                    <a:pos x="17" y="162"/>
                  </a:cxn>
                  <a:cxn ang="0">
                    <a:pos x="17" y="162"/>
                  </a:cxn>
                  <a:cxn ang="0">
                    <a:pos x="11" y="162"/>
                  </a:cxn>
                  <a:cxn ang="0">
                    <a:pos x="6" y="164"/>
                  </a:cxn>
                  <a:cxn ang="0">
                    <a:pos x="2" y="167"/>
                  </a:cxn>
                  <a:cxn ang="0">
                    <a:pos x="1" y="170"/>
                  </a:cxn>
                  <a:cxn ang="0">
                    <a:pos x="0" y="175"/>
                  </a:cxn>
                  <a:cxn ang="0">
                    <a:pos x="1" y="179"/>
                  </a:cxn>
                  <a:cxn ang="0">
                    <a:pos x="3" y="184"/>
                  </a:cxn>
                  <a:cxn ang="0">
                    <a:pos x="7" y="189"/>
                  </a:cxn>
                  <a:cxn ang="0">
                    <a:pos x="70" y="251"/>
                  </a:cxn>
                  <a:cxn ang="0">
                    <a:pos x="70" y="251"/>
                  </a:cxn>
                  <a:cxn ang="0">
                    <a:pos x="76" y="256"/>
                  </a:cxn>
                  <a:cxn ang="0">
                    <a:pos x="81" y="259"/>
                  </a:cxn>
                  <a:cxn ang="0">
                    <a:pos x="88" y="262"/>
                  </a:cxn>
                  <a:cxn ang="0">
                    <a:pos x="92" y="263"/>
                  </a:cxn>
                  <a:cxn ang="0">
                    <a:pos x="99" y="262"/>
                  </a:cxn>
                  <a:cxn ang="0">
                    <a:pos x="105" y="259"/>
                  </a:cxn>
                  <a:cxn ang="0">
                    <a:pos x="110" y="256"/>
                  </a:cxn>
                  <a:cxn ang="0">
                    <a:pos x="116" y="251"/>
                  </a:cxn>
                  <a:cxn ang="0">
                    <a:pos x="179" y="189"/>
                  </a:cxn>
                  <a:cxn ang="0">
                    <a:pos x="179" y="189"/>
                  </a:cxn>
                  <a:cxn ang="0">
                    <a:pos x="183" y="185"/>
                  </a:cxn>
                  <a:cxn ang="0">
                    <a:pos x="184" y="180"/>
                  </a:cxn>
                  <a:cxn ang="0">
                    <a:pos x="185" y="175"/>
                  </a:cxn>
                  <a:cxn ang="0">
                    <a:pos x="185" y="171"/>
                  </a:cxn>
                  <a:cxn ang="0">
                    <a:pos x="183" y="168"/>
                  </a:cxn>
                  <a:cxn ang="0">
                    <a:pos x="179" y="164"/>
                  </a:cxn>
                  <a:cxn ang="0">
                    <a:pos x="173" y="162"/>
                  </a:cxn>
                  <a:cxn ang="0">
                    <a:pos x="165" y="162"/>
                  </a:cxn>
                  <a:cxn ang="0">
                    <a:pos x="126" y="162"/>
                  </a:cxn>
                </a:cxnLst>
                <a:rect l="0" t="0"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ctr"/>
                <a:endParaRPr lang="en-US" sz="2400">
                  <a:cs typeface="+mn-ea"/>
                  <a:sym typeface="+mn-lt"/>
                </a:endParaRPr>
              </a:p>
            </p:txBody>
          </p:sp>
        </p:grpSp>
        <p:sp>
          <p:nvSpPr>
            <p:cNvPr id="57" name="Rectangle 56"/>
            <p:cNvSpPr/>
            <p:nvPr/>
          </p:nvSpPr>
          <p:spPr>
            <a:xfrm>
              <a:off x="500033" y="2521164"/>
              <a:ext cx="1677455" cy="346249"/>
            </a:xfrm>
            <a:prstGeom prst="rect">
              <a:avLst/>
            </a:prstGeom>
          </p:spPr>
          <p:txBody>
            <a:bodyPr wrap="square">
              <a:spAutoFit/>
            </a:bodyPr>
            <a:lstStyle/>
            <a:p>
              <a:pPr algn="ctr"/>
              <a:r>
                <a:rPr lang="en-US" altLang="zh-CN" sz="2400" dirty="0">
                  <a:solidFill>
                    <a:srgbClr val="063D54"/>
                  </a:solidFill>
                  <a:cs typeface="+mn-ea"/>
                  <a:sym typeface="+mn-lt"/>
                </a:rPr>
                <a:t>Image processing ​</a:t>
              </a:r>
              <a:endParaRPr lang="zh-CN" altLang="en-US" sz="2400" dirty="0">
                <a:solidFill>
                  <a:srgbClr val="063D54"/>
                </a:solidFill>
                <a:cs typeface="+mn-ea"/>
                <a:sym typeface="+mn-lt"/>
              </a:endParaRPr>
            </a:p>
          </p:txBody>
        </p:sp>
      </p:grpSp>
      <p:grpSp>
        <p:nvGrpSpPr>
          <p:cNvPr id="7" name="Group 62"/>
          <p:cNvGrpSpPr/>
          <p:nvPr/>
        </p:nvGrpSpPr>
        <p:grpSpPr>
          <a:xfrm>
            <a:off x="8754519" y="1082039"/>
            <a:ext cx="2797199" cy="2722720"/>
            <a:chOff x="3690799" y="1868522"/>
            <a:chExt cx="1814365" cy="1822522"/>
          </a:xfrm>
        </p:grpSpPr>
        <p:sp>
          <p:nvSpPr>
            <p:cNvPr id="35" name="Rectangle 34"/>
            <p:cNvSpPr/>
            <p:nvPr/>
          </p:nvSpPr>
          <p:spPr>
            <a:xfrm>
              <a:off x="3690799" y="2734646"/>
              <a:ext cx="1814365" cy="2554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33" name="Rectangle 32"/>
            <p:cNvSpPr/>
            <p:nvPr/>
          </p:nvSpPr>
          <p:spPr>
            <a:xfrm>
              <a:off x="3832704" y="3382017"/>
              <a:ext cx="1571636" cy="309027"/>
            </a:xfrm>
            <a:prstGeom prst="rect">
              <a:avLst/>
            </a:prstGeom>
          </p:spPr>
          <p:txBody>
            <a:bodyPr wrap="square">
              <a:spAutoFit/>
            </a:bodyPr>
            <a:lstStyle/>
            <a:p>
              <a:pPr algn="ctr"/>
              <a:r>
                <a:rPr lang="ms-MY" sz="2400" b="1" dirty="0">
                  <a:cs typeface="+mn-ea"/>
                  <a:sym typeface="+mn-lt"/>
                </a:rPr>
                <a:t>Result</a:t>
              </a:r>
              <a:r>
                <a:rPr lang="ms-MY" sz="2400" dirty="0">
                  <a:cs typeface="+mn-ea"/>
                  <a:sym typeface="+mn-lt"/>
                </a:rPr>
                <a:t>​</a:t>
              </a:r>
            </a:p>
          </p:txBody>
        </p:sp>
        <p:sp>
          <p:nvSpPr>
            <p:cNvPr id="58" name="Rectangle 57"/>
            <p:cNvSpPr/>
            <p:nvPr/>
          </p:nvSpPr>
          <p:spPr>
            <a:xfrm>
              <a:off x="4231880" y="1868522"/>
              <a:ext cx="732203" cy="309027"/>
            </a:xfrm>
            <a:prstGeom prst="rect">
              <a:avLst/>
            </a:prstGeom>
          </p:spPr>
          <p:txBody>
            <a:bodyPr wrap="none">
              <a:spAutoFit/>
            </a:bodyPr>
            <a:lstStyle/>
            <a:p>
              <a:r>
                <a:rPr lang="en-US" altLang="zh-CN" sz="2400" dirty="0">
                  <a:solidFill>
                    <a:srgbClr val="7F7F7F"/>
                  </a:solidFill>
                  <a:cs typeface="+mn-ea"/>
                  <a:sym typeface="+mn-lt"/>
                </a:rPr>
                <a:t>Output​</a:t>
              </a:r>
              <a:endParaRPr lang="zh-CN" altLang="en-US" sz="2400" dirty="0">
                <a:solidFill>
                  <a:srgbClr val="7F7F7F"/>
                </a:solidFill>
                <a:cs typeface="+mn-ea"/>
                <a:sym typeface="+mn-lt"/>
              </a:endParaRPr>
            </a:p>
          </p:txBody>
        </p:sp>
      </p:grpSp>
      <p:sp>
        <p:nvSpPr>
          <p:cNvPr id="51" name="TextBox 3">
            <a:extLst>
              <a:ext uri="{FF2B5EF4-FFF2-40B4-BE49-F238E27FC236}">
                <a16:creationId xmlns:a16="http://schemas.microsoft.com/office/drawing/2014/main" id="{28E8016D-E364-4705-8799-63023E0AE8FC}"/>
              </a:ext>
            </a:extLst>
          </p:cNvPr>
          <p:cNvSpPr txBox="1"/>
          <p:nvPr/>
        </p:nvSpPr>
        <p:spPr>
          <a:xfrm>
            <a:off x="463591" y="310536"/>
            <a:ext cx="3135795" cy="584775"/>
          </a:xfrm>
          <a:prstGeom prst="rect">
            <a:avLst/>
          </a:prstGeom>
          <a:noFill/>
        </p:spPr>
        <p:txBody>
          <a:bodyPr wrap="none" rtlCol="0">
            <a:spAutoFit/>
          </a:bodyPr>
          <a:lstStyle/>
          <a:p>
            <a:r>
              <a:rPr lang="en-US" altLang="zh-TW" sz="3200" b="1" dirty="0">
                <a:solidFill>
                  <a:schemeClr val="accent1"/>
                </a:solidFill>
                <a:cs typeface="+mn-ea"/>
                <a:sym typeface="+mn-lt"/>
              </a:rPr>
              <a:t>1</a:t>
            </a:r>
            <a:r>
              <a:rPr lang="en-US" altLang="zh-CN" sz="3200" b="1" dirty="0">
                <a:solidFill>
                  <a:schemeClr val="accent1"/>
                </a:solidFill>
                <a:cs typeface="+mn-ea"/>
                <a:sym typeface="+mn-lt"/>
              </a:rPr>
              <a:t>.</a:t>
            </a:r>
            <a:r>
              <a:rPr lang="en-US" altLang="zh-TW" sz="3200" b="1" dirty="0">
                <a:solidFill>
                  <a:schemeClr val="accent1"/>
                </a:solidFill>
                <a:cs typeface="+mn-ea"/>
                <a:sym typeface="+mn-lt"/>
              </a:rPr>
              <a:t>3</a:t>
            </a:r>
            <a:r>
              <a:rPr lang="zh-TW" altLang="en-US" sz="3200" b="1" dirty="0">
                <a:solidFill>
                  <a:schemeClr val="accent1"/>
                </a:solidFill>
                <a:cs typeface="+mn-ea"/>
                <a:sym typeface="+mn-lt"/>
              </a:rPr>
              <a:t> </a:t>
            </a:r>
            <a:r>
              <a:rPr lang="en-US" altLang="zh-CN" sz="3200" b="1" dirty="0">
                <a:solidFill>
                  <a:schemeClr val="accent1"/>
                </a:solidFill>
                <a:cs typeface="+mn-ea"/>
                <a:sym typeface="+mn-lt"/>
              </a:rPr>
              <a:t>Architecture</a:t>
            </a:r>
            <a:r>
              <a:rPr lang="en-US" altLang="zh-CN" sz="2667" b="1" dirty="0">
                <a:solidFill>
                  <a:schemeClr val="accent1"/>
                </a:solidFill>
                <a:cs typeface="+mn-ea"/>
                <a:sym typeface="+mn-lt"/>
              </a:rPr>
              <a:t>​</a:t>
            </a:r>
            <a:endParaRPr lang="zh-CN" altLang="en-US" sz="4267" b="1" dirty="0">
              <a:solidFill>
                <a:schemeClr val="accent1"/>
              </a:solidFill>
              <a:cs typeface="+mn-ea"/>
              <a:sym typeface="+mn-lt"/>
            </a:endParaRPr>
          </a:p>
        </p:txBody>
      </p:sp>
      <p:sp>
        <p:nvSpPr>
          <p:cNvPr id="52" name="Freeform 27">
            <a:extLst>
              <a:ext uri="{FF2B5EF4-FFF2-40B4-BE49-F238E27FC236}">
                <a16:creationId xmlns:a16="http://schemas.microsoft.com/office/drawing/2014/main" id="{19935777-4AE1-4287-80D0-AD09BA1AE890}"/>
              </a:ext>
            </a:extLst>
          </p:cNvPr>
          <p:cNvSpPr>
            <a:spLocks noEditPoints="1"/>
          </p:cNvSpPr>
          <p:nvPr/>
        </p:nvSpPr>
        <p:spPr bwMode="auto">
          <a:xfrm>
            <a:off x="5949776" y="1670131"/>
            <a:ext cx="650876" cy="653995"/>
          </a:xfrm>
          <a:custGeom>
            <a:avLst/>
            <a:gdLst>
              <a:gd name="T0" fmla="*/ 0 w 188"/>
              <a:gd name="T1" fmla="*/ 8 h 187"/>
              <a:gd name="T2" fmla="*/ 3 w 188"/>
              <a:gd name="T3" fmla="*/ 3 h 187"/>
              <a:gd name="T4" fmla="*/ 9 w 188"/>
              <a:gd name="T5" fmla="*/ 0 h 187"/>
              <a:gd name="T6" fmla="*/ 180 w 188"/>
              <a:gd name="T7" fmla="*/ 0 h 187"/>
              <a:gd name="T8" fmla="*/ 185 w 188"/>
              <a:gd name="T9" fmla="*/ 3 h 187"/>
              <a:gd name="T10" fmla="*/ 188 w 188"/>
              <a:gd name="T11" fmla="*/ 8 h 187"/>
              <a:gd name="T12" fmla="*/ 188 w 188"/>
              <a:gd name="T13" fmla="*/ 147 h 187"/>
              <a:gd name="T14" fmla="*/ 185 w 188"/>
              <a:gd name="T15" fmla="*/ 153 h 187"/>
              <a:gd name="T16" fmla="*/ 180 w 188"/>
              <a:gd name="T17" fmla="*/ 156 h 187"/>
              <a:gd name="T18" fmla="*/ 113 w 188"/>
              <a:gd name="T19" fmla="*/ 156 h 187"/>
              <a:gd name="T20" fmla="*/ 116 w 188"/>
              <a:gd name="T21" fmla="*/ 180 h 187"/>
              <a:gd name="T22" fmla="*/ 121 w 188"/>
              <a:gd name="T23" fmla="*/ 186 h 187"/>
              <a:gd name="T24" fmla="*/ 121 w 188"/>
              <a:gd name="T25" fmla="*/ 186 h 187"/>
              <a:gd name="T26" fmla="*/ 120 w 188"/>
              <a:gd name="T27" fmla="*/ 187 h 187"/>
              <a:gd name="T28" fmla="*/ 117 w 188"/>
              <a:gd name="T29" fmla="*/ 187 h 187"/>
              <a:gd name="T30" fmla="*/ 116 w 188"/>
              <a:gd name="T31" fmla="*/ 187 h 187"/>
              <a:gd name="T32" fmla="*/ 73 w 188"/>
              <a:gd name="T33" fmla="*/ 187 h 187"/>
              <a:gd name="T34" fmla="*/ 67 w 188"/>
              <a:gd name="T35" fmla="*/ 186 h 187"/>
              <a:gd name="T36" fmla="*/ 67 w 188"/>
              <a:gd name="T37" fmla="*/ 186 h 187"/>
              <a:gd name="T38" fmla="*/ 72 w 188"/>
              <a:gd name="T39" fmla="*/ 180 h 187"/>
              <a:gd name="T40" fmla="*/ 75 w 188"/>
              <a:gd name="T41" fmla="*/ 156 h 187"/>
              <a:gd name="T42" fmla="*/ 9 w 188"/>
              <a:gd name="T43" fmla="*/ 156 h 187"/>
              <a:gd name="T44" fmla="*/ 3 w 188"/>
              <a:gd name="T45" fmla="*/ 153 h 187"/>
              <a:gd name="T46" fmla="*/ 0 w 188"/>
              <a:gd name="T47" fmla="*/ 147 h 187"/>
              <a:gd name="T48" fmla="*/ 0 w 188"/>
              <a:gd name="T49" fmla="*/ 8 h 187"/>
              <a:gd name="T50" fmla="*/ 11 w 188"/>
              <a:gd name="T51" fmla="*/ 117 h 187"/>
              <a:gd name="T52" fmla="*/ 177 w 188"/>
              <a:gd name="T53" fmla="*/ 117 h 187"/>
              <a:gd name="T54" fmla="*/ 177 w 188"/>
              <a:gd name="T55" fmla="*/ 11 h 187"/>
              <a:gd name="T56" fmla="*/ 11 w 188"/>
              <a:gd name="T57" fmla="*/ 11 h 187"/>
              <a:gd name="T58" fmla="*/ 11 w 188"/>
              <a:gd name="T59" fmla="*/ 117 h 187"/>
              <a:gd name="T60" fmla="*/ 90 w 188"/>
              <a:gd name="T61" fmla="*/ 130 h 187"/>
              <a:gd name="T62" fmla="*/ 89 w 188"/>
              <a:gd name="T63" fmla="*/ 134 h 187"/>
              <a:gd name="T64" fmla="*/ 90 w 188"/>
              <a:gd name="T65" fmla="*/ 138 h 187"/>
              <a:gd name="T66" fmla="*/ 94 w 188"/>
              <a:gd name="T67" fmla="*/ 139 h 187"/>
              <a:gd name="T68" fmla="*/ 98 w 188"/>
              <a:gd name="T69" fmla="*/ 138 h 187"/>
              <a:gd name="T70" fmla="*/ 99 w 188"/>
              <a:gd name="T71" fmla="*/ 134 h 187"/>
              <a:gd name="T72" fmla="*/ 98 w 188"/>
              <a:gd name="T73" fmla="*/ 130 h 187"/>
              <a:gd name="T74" fmla="*/ 94 w 188"/>
              <a:gd name="T75" fmla="*/ 129 h 187"/>
              <a:gd name="T76" fmla="*/ 90 w 188"/>
              <a:gd name="T77" fmla="*/ 13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8" h="187">
                <a:moveTo>
                  <a:pt x="0" y="8"/>
                </a:moveTo>
                <a:cubicBezTo>
                  <a:pt x="0" y="6"/>
                  <a:pt x="1" y="4"/>
                  <a:pt x="3" y="3"/>
                </a:cubicBezTo>
                <a:cubicBezTo>
                  <a:pt x="4" y="1"/>
                  <a:pt x="6" y="0"/>
                  <a:pt x="9" y="0"/>
                </a:cubicBezTo>
                <a:cubicBezTo>
                  <a:pt x="180" y="0"/>
                  <a:pt x="180" y="0"/>
                  <a:pt x="180" y="0"/>
                </a:cubicBezTo>
                <a:cubicBezTo>
                  <a:pt x="182" y="0"/>
                  <a:pt x="184" y="1"/>
                  <a:pt x="185" y="3"/>
                </a:cubicBezTo>
                <a:cubicBezTo>
                  <a:pt x="187" y="4"/>
                  <a:pt x="188" y="6"/>
                  <a:pt x="188" y="8"/>
                </a:cubicBezTo>
                <a:cubicBezTo>
                  <a:pt x="188" y="147"/>
                  <a:pt x="188" y="147"/>
                  <a:pt x="188" y="147"/>
                </a:cubicBezTo>
                <a:cubicBezTo>
                  <a:pt x="188" y="150"/>
                  <a:pt x="187" y="152"/>
                  <a:pt x="185" y="153"/>
                </a:cubicBezTo>
                <a:cubicBezTo>
                  <a:pt x="184" y="155"/>
                  <a:pt x="182" y="156"/>
                  <a:pt x="180" y="156"/>
                </a:cubicBezTo>
                <a:cubicBezTo>
                  <a:pt x="113" y="156"/>
                  <a:pt x="113" y="156"/>
                  <a:pt x="113" y="156"/>
                </a:cubicBezTo>
                <a:cubicBezTo>
                  <a:pt x="116" y="180"/>
                  <a:pt x="116" y="180"/>
                  <a:pt x="116" y="180"/>
                </a:cubicBezTo>
                <a:cubicBezTo>
                  <a:pt x="121" y="186"/>
                  <a:pt x="121" y="186"/>
                  <a:pt x="121" y="186"/>
                </a:cubicBezTo>
                <a:cubicBezTo>
                  <a:pt x="121" y="186"/>
                  <a:pt x="121" y="186"/>
                  <a:pt x="121" y="186"/>
                </a:cubicBezTo>
                <a:cubicBezTo>
                  <a:pt x="121" y="187"/>
                  <a:pt x="121" y="187"/>
                  <a:pt x="120" y="187"/>
                </a:cubicBezTo>
                <a:cubicBezTo>
                  <a:pt x="119" y="187"/>
                  <a:pt x="118" y="187"/>
                  <a:pt x="117" y="187"/>
                </a:cubicBezTo>
                <a:cubicBezTo>
                  <a:pt x="116" y="187"/>
                  <a:pt x="116" y="187"/>
                  <a:pt x="116" y="187"/>
                </a:cubicBezTo>
                <a:cubicBezTo>
                  <a:pt x="73" y="187"/>
                  <a:pt x="73" y="187"/>
                  <a:pt x="73" y="187"/>
                </a:cubicBezTo>
                <a:cubicBezTo>
                  <a:pt x="69" y="187"/>
                  <a:pt x="67" y="187"/>
                  <a:pt x="67" y="186"/>
                </a:cubicBezTo>
                <a:cubicBezTo>
                  <a:pt x="67" y="186"/>
                  <a:pt x="67" y="186"/>
                  <a:pt x="67" y="186"/>
                </a:cubicBezTo>
                <a:cubicBezTo>
                  <a:pt x="72" y="180"/>
                  <a:pt x="72" y="180"/>
                  <a:pt x="72" y="180"/>
                </a:cubicBezTo>
                <a:cubicBezTo>
                  <a:pt x="75" y="156"/>
                  <a:pt x="75" y="156"/>
                  <a:pt x="75" y="156"/>
                </a:cubicBezTo>
                <a:cubicBezTo>
                  <a:pt x="9" y="156"/>
                  <a:pt x="9" y="156"/>
                  <a:pt x="9" y="156"/>
                </a:cubicBezTo>
                <a:cubicBezTo>
                  <a:pt x="6" y="156"/>
                  <a:pt x="4" y="155"/>
                  <a:pt x="3" y="153"/>
                </a:cubicBezTo>
                <a:cubicBezTo>
                  <a:pt x="1" y="152"/>
                  <a:pt x="0" y="150"/>
                  <a:pt x="0" y="147"/>
                </a:cubicBezTo>
                <a:lnTo>
                  <a:pt x="0" y="8"/>
                </a:lnTo>
                <a:close/>
                <a:moveTo>
                  <a:pt x="11" y="117"/>
                </a:moveTo>
                <a:cubicBezTo>
                  <a:pt x="177" y="117"/>
                  <a:pt x="177" y="117"/>
                  <a:pt x="177" y="117"/>
                </a:cubicBezTo>
                <a:cubicBezTo>
                  <a:pt x="177" y="11"/>
                  <a:pt x="177" y="11"/>
                  <a:pt x="177" y="11"/>
                </a:cubicBezTo>
                <a:cubicBezTo>
                  <a:pt x="11" y="11"/>
                  <a:pt x="11" y="11"/>
                  <a:pt x="11" y="11"/>
                </a:cubicBezTo>
                <a:lnTo>
                  <a:pt x="11" y="117"/>
                </a:lnTo>
                <a:close/>
                <a:moveTo>
                  <a:pt x="90" y="130"/>
                </a:moveTo>
                <a:cubicBezTo>
                  <a:pt x="89" y="131"/>
                  <a:pt x="89" y="133"/>
                  <a:pt x="89" y="134"/>
                </a:cubicBezTo>
                <a:cubicBezTo>
                  <a:pt x="89" y="136"/>
                  <a:pt x="89" y="137"/>
                  <a:pt x="90" y="138"/>
                </a:cubicBezTo>
                <a:cubicBezTo>
                  <a:pt x="91" y="139"/>
                  <a:pt x="93" y="139"/>
                  <a:pt x="94" y="139"/>
                </a:cubicBezTo>
                <a:cubicBezTo>
                  <a:pt x="96" y="139"/>
                  <a:pt x="97" y="139"/>
                  <a:pt x="98" y="138"/>
                </a:cubicBezTo>
                <a:cubicBezTo>
                  <a:pt x="99" y="137"/>
                  <a:pt x="99" y="136"/>
                  <a:pt x="99" y="134"/>
                </a:cubicBezTo>
                <a:cubicBezTo>
                  <a:pt x="99" y="133"/>
                  <a:pt x="99" y="131"/>
                  <a:pt x="98" y="130"/>
                </a:cubicBezTo>
                <a:cubicBezTo>
                  <a:pt x="97" y="129"/>
                  <a:pt x="96" y="129"/>
                  <a:pt x="94" y="129"/>
                </a:cubicBezTo>
                <a:cubicBezTo>
                  <a:pt x="93" y="129"/>
                  <a:pt x="91" y="129"/>
                  <a:pt x="90" y="130"/>
                </a:cubicBezTo>
                <a:close/>
              </a:path>
            </a:pathLst>
          </a:custGeom>
          <a:solidFill>
            <a:srgbClr val="063D54"/>
          </a:solidFill>
          <a:ln>
            <a:noFill/>
          </a:ln>
        </p:spPr>
        <p:txBody>
          <a:bodyPr vert="horz" wrap="square" lIns="121920" tIns="60960" rIns="121920" bIns="60960" numCol="1" anchor="t" anchorCtr="0" compatLnSpc="1">
            <a:prstTxWarp prst="textNoShape">
              <a:avLst/>
            </a:prstTxWarp>
          </a:bodyPr>
          <a:lstStyle/>
          <a:p>
            <a:pPr algn="ctr"/>
            <a:endParaRPr lang="en-US" sz="2400"/>
          </a:p>
        </p:txBody>
      </p:sp>
      <p:pic>
        <p:nvPicPr>
          <p:cNvPr id="11" name="圖形 10" descr="圖片">
            <a:extLst>
              <a:ext uri="{FF2B5EF4-FFF2-40B4-BE49-F238E27FC236}">
                <a16:creationId xmlns:a16="http://schemas.microsoft.com/office/drawing/2014/main" id="{675A49A0-E862-42CF-ADDB-948A2BB248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6504" y="1591180"/>
            <a:ext cx="796564" cy="796564"/>
          </a:xfrm>
          <a:prstGeom prst="rect">
            <a:avLst/>
          </a:prstGeom>
        </p:spPr>
      </p:pic>
      <p:sp>
        <p:nvSpPr>
          <p:cNvPr id="2" name="投影片編號版面配置區 1">
            <a:extLst>
              <a:ext uri="{FF2B5EF4-FFF2-40B4-BE49-F238E27FC236}">
                <a16:creationId xmlns:a16="http://schemas.microsoft.com/office/drawing/2014/main" id="{675C7177-83C2-473D-B494-6BC665B26AC7}"/>
              </a:ext>
            </a:extLst>
          </p:cNvPr>
          <p:cNvSpPr>
            <a:spLocks noGrp="1"/>
          </p:cNvSpPr>
          <p:nvPr>
            <p:ph type="sldNum" sz="quarter" idx="12"/>
          </p:nvPr>
        </p:nvSpPr>
        <p:spPr/>
        <p:txBody>
          <a:bodyPr/>
          <a:lstStyle/>
          <a:p>
            <a:fld id="{44341BB1-40C4-4700-B8C2-D06FA29C9A59}" type="slidenum">
              <a:rPr lang="zh-CN" altLang="en-US" smtClean="0"/>
              <a:t>6</a:t>
            </a:fld>
            <a:endParaRPr lang="zh-CN" altLang="en-US"/>
          </a:p>
        </p:txBody>
      </p:sp>
    </p:spTree>
    <p:extLst>
      <p:ext uri="{BB962C8B-B14F-4D97-AF65-F5344CB8AC3E}">
        <p14:creationId xmlns:p14="http://schemas.microsoft.com/office/powerpoint/2010/main" val="28052025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02</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4" y="2860675"/>
            <a:ext cx="7570787" cy="1136650"/>
          </a:xfrm>
          <a:prstGeom prst="rect">
            <a:avLst/>
          </a:prstGeom>
          <a:noFill/>
        </p:spPr>
        <p:txBody>
          <a:bodyPr rIns="360000">
            <a:normAutofit fontScale="85000" lnSpcReduction="20000"/>
          </a:bodyPr>
          <a:lstStyle/>
          <a:p>
            <a:pPr algn="r">
              <a:defRPr/>
            </a:pPr>
            <a:r>
              <a:rPr lang="en-US" altLang="zh-CN" sz="4800" b="1" dirty="0">
                <a:solidFill>
                  <a:schemeClr val="accent1">
                    <a:lumMod val="75000"/>
                  </a:schemeClr>
                </a:solidFill>
              </a:rPr>
              <a:t>​</a:t>
            </a:r>
          </a:p>
          <a:p>
            <a:pPr algn="r">
              <a:defRPr/>
            </a:pPr>
            <a:r>
              <a:rPr lang="en-US" altLang="zh-CN" sz="4800" b="1" dirty="0">
                <a:solidFill>
                  <a:schemeClr val="accent1">
                    <a:lumMod val="75000"/>
                  </a:schemeClr>
                </a:solidFill>
              </a:rPr>
              <a:t>Related Work​</a:t>
            </a:r>
            <a:endParaRPr lang="zh-CN" altLang="en-US" sz="4800" b="1" dirty="0">
              <a:solidFill>
                <a:schemeClr val="accent1">
                  <a:lumMod val="75000"/>
                </a:schemeClr>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5E03A9AF-4AFF-4C2F-9877-7498CC598E16}"/>
              </a:ext>
            </a:extLst>
          </p:cNvPr>
          <p:cNvSpPr>
            <a:spLocks noGrp="1"/>
          </p:cNvSpPr>
          <p:nvPr>
            <p:ph type="sldNum" sz="quarter" idx="12"/>
          </p:nvPr>
        </p:nvSpPr>
        <p:spPr/>
        <p:txBody>
          <a:bodyPr/>
          <a:lstStyle/>
          <a:p>
            <a:fld id="{44341BB1-40C4-4700-B8C2-D06FA29C9A59}" type="slidenum">
              <a:rPr lang="zh-CN" altLang="en-US" smtClean="0"/>
              <a:t>7</a:t>
            </a:fld>
            <a:endParaRPr lang="zh-CN" altLang="en-US"/>
          </a:p>
        </p:txBody>
      </p:sp>
    </p:spTree>
    <p:custDataLst>
      <p:tags r:id="rId1"/>
    </p:custDataLst>
    <p:extLst>
      <p:ext uri="{BB962C8B-B14F-4D97-AF65-F5344CB8AC3E}">
        <p14:creationId xmlns:p14="http://schemas.microsoft.com/office/powerpoint/2010/main" val="28131394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1">
            <a:extLst>
              <a:ext uri="{FF2B5EF4-FFF2-40B4-BE49-F238E27FC236}">
                <a16:creationId xmlns:a16="http://schemas.microsoft.com/office/drawing/2014/main" id="{D5AD457F-E695-4300-8FF6-7BB5DC998CB1}"/>
              </a:ext>
            </a:extLst>
          </p:cNvPr>
          <p:cNvSpPr txBox="1"/>
          <p:nvPr/>
        </p:nvSpPr>
        <p:spPr>
          <a:xfrm>
            <a:off x="744026" y="3501342"/>
            <a:ext cx="11035207" cy="3001976"/>
          </a:xfrm>
          <a:prstGeom prst="rect">
            <a:avLst/>
          </a:prstGeom>
          <a:noFill/>
        </p:spPr>
        <p:txBody>
          <a:bodyPr wrap="square" lIns="0" tIns="0" rIns="0" rtlCol="0">
            <a:spAutoFit/>
          </a:bodyPr>
          <a:lstStyle/>
          <a:p>
            <a:pPr marL="342900" indent="-342900">
              <a:lnSpc>
                <a:spcPts val="2300"/>
              </a:lnSpc>
              <a:buFont typeface="Arial" panose="020B0604020202020204" pitchFamily="34" charset="0"/>
              <a:buChar char="•"/>
            </a:pPr>
            <a:endParaRPr lang="en-US" altLang="zh-CN" sz="2800" dirty="0">
              <a:solidFill>
                <a:srgbClr val="063D54"/>
              </a:solidFill>
              <a:cs typeface="+mn-ea"/>
              <a:sym typeface="+mn-lt"/>
            </a:endParaRPr>
          </a:p>
          <a:p>
            <a:pPr marL="342900" indent="-342900">
              <a:lnSpc>
                <a:spcPts val="2300"/>
              </a:lnSpc>
              <a:buFont typeface="Arial" panose="020B0604020202020204" pitchFamily="34" charset="0"/>
              <a:buChar char="•"/>
            </a:pPr>
            <a:r>
              <a:rPr lang="en-US" altLang="zh-CN" sz="2800" dirty="0">
                <a:solidFill>
                  <a:srgbClr val="063D54"/>
                </a:solidFill>
                <a:cs typeface="+mn-ea"/>
                <a:sym typeface="+mn-lt"/>
              </a:rPr>
              <a:t>Small convolution kernel​</a:t>
            </a:r>
          </a:p>
          <a:p>
            <a:pPr marL="342900" indent="-342900">
              <a:lnSpc>
                <a:spcPts val="2300"/>
              </a:lnSpc>
              <a:buFont typeface="Arial" panose="020B0604020202020204" pitchFamily="34" charset="0"/>
              <a:buChar char="•"/>
            </a:pPr>
            <a:endParaRPr lang="en-US" altLang="zh-CN" sz="2800" dirty="0">
              <a:solidFill>
                <a:srgbClr val="063D54"/>
              </a:solidFill>
              <a:cs typeface="+mn-ea"/>
              <a:sym typeface="+mn-lt"/>
            </a:endParaRPr>
          </a:p>
          <a:p>
            <a:pPr marL="342900" indent="-342900">
              <a:lnSpc>
                <a:spcPts val="2300"/>
              </a:lnSpc>
              <a:buFont typeface="Arial" panose="020B0604020202020204" pitchFamily="34" charset="0"/>
              <a:buChar char="•"/>
            </a:pPr>
            <a:r>
              <a:rPr lang="en-US" altLang="zh-CN" sz="2800" dirty="0">
                <a:solidFill>
                  <a:srgbClr val="063D54"/>
                </a:solidFill>
                <a:cs typeface="+mn-ea"/>
                <a:sym typeface="+mn-lt"/>
              </a:rPr>
              <a:t>Small pooling kernel​</a:t>
            </a:r>
          </a:p>
          <a:p>
            <a:pPr marL="342900" indent="-342900">
              <a:lnSpc>
                <a:spcPts val="2300"/>
              </a:lnSpc>
              <a:buFont typeface="Arial" panose="020B0604020202020204" pitchFamily="34" charset="0"/>
              <a:buChar char="•"/>
            </a:pPr>
            <a:endParaRPr lang="en-US" altLang="zh-CN" sz="2800" dirty="0">
              <a:solidFill>
                <a:srgbClr val="063D54"/>
              </a:solidFill>
              <a:cs typeface="+mn-ea"/>
              <a:sym typeface="+mn-lt"/>
            </a:endParaRPr>
          </a:p>
          <a:p>
            <a:pPr marL="342900" indent="-342900">
              <a:lnSpc>
                <a:spcPts val="2300"/>
              </a:lnSpc>
              <a:buFont typeface="Arial" panose="020B0604020202020204" pitchFamily="34" charset="0"/>
              <a:buChar char="•"/>
            </a:pPr>
            <a:r>
              <a:rPr lang="en-US" altLang="zh-CN" sz="2800" dirty="0">
                <a:solidFill>
                  <a:srgbClr val="063D54"/>
                </a:solidFill>
                <a:cs typeface="+mn-ea"/>
                <a:sym typeface="+mn-lt"/>
              </a:rPr>
              <a:t>The number of layers is deeper and the feature map is wider​</a:t>
            </a:r>
          </a:p>
          <a:p>
            <a:pPr marL="342900" indent="-342900">
              <a:lnSpc>
                <a:spcPts val="2300"/>
              </a:lnSpc>
              <a:buFont typeface="Arial" panose="020B0604020202020204" pitchFamily="34" charset="0"/>
              <a:buChar char="•"/>
            </a:pPr>
            <a:endParaRPr lang="en-US" altLang="zh-CN" sz="2800" dirty="0">
              <a:solidFill>
                <a:srgbClr val="063D54"/>
              </a:solidFill>
              <a:cs typeface="+mn-ea"/>
              <a:sym typeface="+mn-lt"/>
            </a:endParaRPr>
          </a:p>
          <a:p>
            <a:pPr marL="342900" indent="-342900">
              <a:lnSpc>
                <a:spcPts val="2300"/>
              </a:lnSpc>
              <a:buFont typeface="Arial" panose="020B0604020202020204" pitchFamily="34" charset="0"/>
              <a:buChar char="•"/>
            </a:pPr>
            <a:r>
              <a:rPr lang="en-US" altLang="zh-CN" sz="2800" dirty="0">
                <a:solidFill>
                  <a:srgbClr val="063D54"/>
                </a:solidFill>
                <a:cs typeface="+mn-ea"/>
                <a:sym typeface="+mn-lt"/>
              </a:rPr>
              <a:t>Use Multi-Scale for data enhancement during training and prediction​</a:t>
            </a:r>
          </a:p>
          <a:p>
            <a:pPr>
              <a:lnSpc>
                <a:spcPts val="2300"/>
              </a:lnSpc>
            </a:pPr>
            <a:endParaRPr lang="en-US" altLang="zh-CN" sz="2400" dirty="0">
              <a:solidFill>
                <a:srgbClr val="063D54"/>
              </a:solidFill>
              <a:cs typeface="+mn-ea"/>
              <a:sym typeface="+mn-lt"/>
            </a:endParaRPr>
          </a:p>
          <a:p>
            <a:pPr>
              <a:lnSpc>
                <a:spcPts val="2300"/>
              </a:lnSpc>
            </a:pPr>
            <a:r>
              <a:rPr lang="en-US" altLang="zh-CN" sz="2400" dirty="0">
                <a:solidFill>
                  <a:srgbClr val="063D54"/>
                </a:solidFill>
                <a:cs typeface="+mn-ea"/>
                <a:sym typeface="+mn-lt"/>
              </a:rPr>
              <a:t>​</a:t>
            </a:r>
          </a:p>
        </p:txBody>
      </p:sp>
      <p:sp>
        <p:nvSpPr>
          <p:cNvPr id="6" name="矩形 5">
            <a:extLst>
              <a:ext uri="{FF2B5EF4-FFF2-40B4-BE49-F238E27FC236}">
                <a16:creationId xmlns:a16="http://schemas.microsoft.com/office/drawing/2014/main" id="{3C35A440-2A1D-4058-A3CD-C66F673CFE7F}"/>
              </a:ext>
            </a:extLst>
          </p:cNvPr>
          <p:cNvSpPr/>
          <p:nvPr/>
        </p:nvSpPr>
        <p:spPr>
          <a:xfrm>
            <a:off x="399911" y="442399"/>
            <a:ext cx="2738250" cy="584775"/>
          </a:xfrm>
          <a:prstGeom prst="rect">
            <a:avLst/>
          </a:prstGeom>
        </p:spPr>
        <p:txBody>
          <a:bodyPr wrap="none">
            <a:spAutoFit/>
          </a:bodyPr>
          <a:lstStyle/>
          <a:p>
            <a:pPr lvl="0"/>
            <a:r>
              <a:rPr lang="en-US" altLang="zh-TW" sz="3200" b="1" dirty="0">
                <a:cs typeface="+mn-ea"/>
                <a:sym typeface="+mn-lt"/>
              </a:rPr>
              <a:t>2.1</a:t>
            </a:r>
            <a:r>
              <a:rPr lang="zh-TW" altLang="en-US" sz="3200" b="1" dirty="0">
                <a:cs typeface="+mn-ea"/>
                <a:sym typeface="+mn-lt"/>
              </a:rPr>
              <a:t> </a:t>
            </a:r>
            <a:r>
              <a:rPr lang="en-US" altLang="zh-CN" sz="3200" b="1" dirty="0">
                <a:cs typeface="+mn-ea"/>
                <a:sym typeface="+mn-lt"/>
              </a:rPr>
              <a:t>Algorithm</a:t>
            </a:r>
            <a:endParaRPr lang="zh-CN" altLang="en-US" sz="3200" b="1" dirty="0">
              <a:cs typeface="+mn-ea"/>
              <a:sym typeface="+mn-lt"/>
            </a:endParaRPr>
          </a:p>
        </p:txBody>
      </p:sp>
      <p:pic>
        <p:nvPicPr>
          <p:cNvPr id="11" name="圖片 10">
            <a:extLst>
              <a:ext uri="{FF2B5EF4-FFF2-40B4-BE49-F238E27FC236}">
                <a16:creationId xmlns:a16="http://schemas.microsoft.com/office/drawing/2014/main" id="{A67D2471-1897-41F2-9844-EA59744D9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314" y="1027174"/>
            <a:ext cx="5985615" cy="3535034"/>
          </a:xfrm>
          <a:prstGeom prst="rect">
            <a:avLst/>
          </a:prstGeom>
        </p:spPr>
      </p:pic>
    </p:spTree>
    <p:extLst>
      <p:ext uri="{BB962C8B-B14F-4D97-AF65-F5344CB8AC3E}">
        <p14:creationId xmlns:p14="http://schemas.microsoft.com/office/powerpoint/2010/main" val="12341310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
            <a:extLst>
              <a:ext uri="{FF2B5EF4-FFF2-40B4-BE49-F238E27FC236}">
                <a16:creationId xmlns:a16="http://schemas.microsoft.com/office/drawing/2014/main" id="{4456D1BF-85C1-4EA3-9698-251E348FF28D}"/>
              </a:ext>
            </a:extLst>
          </p:cNvPr>
          <p:cNvSpPr txBox="1"/>
          <p:nvPr/>
        </p:nvSpPr>
        <p:spPr>
          <a:xfrm>
            <a:off x="507337" y="332032"/>
            <a:ext cx="4240263" cy="584775"/>
          </a:xfrm>
          <a:prstGeom prst="rect">
            <a:avLst/>
          </a:prstGeom>
          <a:noFill/>
        </p:spPr>
        <p:txBody>
          <a:bodyPr wrap="none" rtlCol="0">
            <a:spAutoFit/>
          </a:bodyPr>
          <a:lstStyle/>
          <a:p>
            <a:r>
              <a:rPr lang="en-US" altLang="zh-TW" sz="3200" b="1" dirty="0">
                <a:solidFill>
                  <a:schemeClr val="accent1"/>
                </a:solidFill>
                <a:cs typeface="+mn-ea"/>
                <a:sym typeface="+mn-lt"/>
              </a:rPr>
              <a:t>2.2</a:t>
            </a:r>
            <a:r>
              <a:rPr lang="zh-TW" altLang="en-US" sz="3200" b="1" dirty="0">
                <a:solidFill>
                  <a:schemeClr val="accent1"/>
                </a:solidFill>
                <a:cs typeface="+mn-ea"/>
                <a:sym typeface="+mn-lt"/>
              </a:rPr>
              <a:t> </a:t>
            </a:r>
            <a:r>
              <a:rPr lang="en-US" altLang="zh-CN" sz="3200" b="1" dirty="0">
                <a:solidFill>
                  <a:schemeClr val="accent1"/>
                </a:solidFill>
                <a:cs typeface="+mn-ea"/>
                <a:sym typeface="+mn-lt"/>
              </a:rPr>
              <a:t>Image processing </a:t>
            </a:r>
            <a:endParaRPr lang="zh-CN" altLang="en-US" sz="3200" b="1" dirty="0">
              <a:solidFill>
                <a:schemeClr val="accent1"/>
              </a:solidFill>
              <a:cs typeface="+mn-ea"/>
              <a:sym typeface="+mn-lt"/>
            </a:endParaRPr>
          </a:p>
        </p:txBody>
      </p:sp>
      <p:pic>
        <p:nvPicPr>
          <p:cNvPr id="43" name="圖片 42">
            <a:extLst>
              <a:ext uri="{FF2B5EF4-FFF2-40B4-BE49-F238E27FC236}">
                <a16:creationId xmlns:a16="http://schemas.microsoft.com/office/drawing/2014/main" id="{0950E689-AE88-4F40-B9E7-44D457539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10" y="1689093"/>
            <a:ext cx="1357485" cy="1016174"/>
          </a:xfrm>
          <a:prstGeom prst="rect">
            <a:avLst/>
          </a:prstGeom>
        </p:spPr>
      </p:pic>
      <p:pic>
        <p:nvPicPr>
          <p:cNvPr id="46" name="圖片 45">
            <a:extLst>
              <a:ext uri="{FF2B5EF4-FFF2-40B4-BE49-F238E27FC236}">
                <a16:creationId xmlns:a16="http://schemas.microsoft.com/office/drawing/2014/main" id="{D62EE63F-49C4-4F74-B2B0-7445DCC29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851" y="1715197"/>
            <a:ext cx="1320094" cy="990070"/>
          </a:xfrm>
          <a:prstGeom prst="rect">
            <a:avLst/>
          </a:prstGeom>
          <a:ln>
            <a:solidFill>
              <a:srgbClr val="063D54"/>
            </a:solidFill>
          </a:ln>
        </p:spPr>
      </p:pic>
      <p:sp>
        <p:nvSpPr>
          <p:cNvPr id="49" name="箭號: 向右 48">
            <a:extLst>
              <a:ext uri="{FF2B5EF4-FFF2-40B4-BE49-F238E27FC236}">
                <a16:creationId xmlns:a16="http://schemas.microsoft.com/office/drawing/2014/main" id="{A9D0E097-7D67-4DC6-AB30-EB564E3AFA3C}"/>
              </a:ext>
            </a:extLst>
          </p:cNvPr>
          <p:cNvSpPr/>
          <p:nvPr/>
        </p:nvSpPr>
        <p:spPr>
          <a:xfrm>
            <a:off x="3267746" y="1849298"/>
            <a:ext cx="900154" cy="587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66" name="圖片 65">
            <a:extLst>
              <a:ext uri="{FF2B5EF4-FFF2-40B4-BE49-F238E27FC236}">
                <a16:creationId xmlns:a16="http://schemas.microsoft.com/office/drawing/2014/main" id="{0923AC2F-D4EB-4292-9BE7-D1BD4A9ED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3736" y="1514276"/>
            <a:ext cx="1240137" cy="1530000"/>
          </a:xfrm>
          <a:prstGeom prst="rect">
            <a:avLst/>
          </a:prstGeom>
        </p:spPr>
      </p:pic>
      <p:sp>
        <p:nvSpPr>
          <p:cNvPr id="67" name="加號 66">
            <a:extLst>
              <a:ext uri="{FF2B5EF4-FFF2-40B4-BE49-F238E27FC236}">
                <a16:creationId xmlns:a16="http://schemas.microsoft.com/office/drawing/2014/main" id="{974F29DC-7149-46D0-BCE3-715E394927F6}"/>
              </a:ext>
            </a:extLst>
          </p:cNvPr>
          <p:cNvSpPr/>
          <p:nvPr/>
        </p:nvSpPr>
        <p:spPr>
          <a:xfrm>
            <a:off x="6958443" y="1778889"/>
            <a:ext cx="700795" cy="727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箭號: 向右 67">
            <a:extLst>
              <a:ext uri="{FF2B5EF4-FFF2-40B4-BE49-F238E27FC236}">
                <a16:creationId xmlns:a16="http://schemas.microsoft.com/office/drawing/2014/main" id="{52F44FB0-DF75-4A68-83D7-D7549B69E14C}"/>
              </a:ext>
            </a:extLst>
          </p:cNvPr>
          <p:cNvSpPr/>
          <p:nvPr/>
        </p:nvSpPr>
        <p:spPr>
          <a:xfrm rot="3134135">
            <a:off x="9706126" y="2947292"/>
            <a:ext cx="900154" cy="587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1" name="箭號: 向右 70">
            <a:extLst>
              <a:ext uri="{FF2B5EF4-FFF2-40B4-BE49-F238E27FC236}">
                <a16:creationId xmlns:a16="http://schemas.microsoft.com/office/drawing/2014/main" id="{1C2795CE-5372-4114-B5C3-BE9E4A3306A6}"/>
              </a:ext>
            </a:extLst>
          </p:cNvPr>
          <p:cNvSpPr/>
          <p:nvPr/>
        </p:nvSpPr>
        <p:spPr>
          <a:xfrm rot="10800000">
            <a:off x="8530741" y="4465584"/>
            <a:ext cx="907497" cy="587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4" name="矩形 73">
            <a:extLst>
              <a:ext uri="{FF2B5EF4-FFF2-40B4-BE49-F238E27FC236}">
                <a16:creationId xmlns:a16="http://schemas.microsoft.com/office/drawing/2014/main" id="{695E06F0-A4EA-42FD-900B-0072980CDCF4}"/>
              </a:ext>
            </a:extLst>
          </p:cNvPr>
          <p:cNvSpPr/>
          <p:nvPr/>
        </p:nvSpPr>
        <p:spPr>
          <a:xfrm>
            <a:off x="2186722" y="920754"/>
            <a:ext cx="3062203" cy="954107"/>
          </a:xfrm>
          <a:prstGeom prst="rect">
            <a:avLst/>
          </a:prstGeom>
        </p:spPr>
        <p:txBody>
          <a:bodyPr wrap="square">
            <a:spAutoFit/>
          </a:bodyPr>
          <a:lstStyle/>
          <a:p>
            <a:pPr algn="ctr" fontAlgn="base"/>
            <a:r>
              <a:rPr lang="zh-TW" altLang="zh-TW" sz="2800" dirty="0">
                <a:solidFill>
                  <a:srgbClr val="063D54"/>
                </a:solidFill>
              </a:rPr>
              <a:t>Remove Background​</a:t>
            </a:r>
          </a:p>
        </p:txBody>
      </p:sp>
      <p:sp>
        <p:nvSpPr>
          <p:cNvPr id="75" name="矩形 74">
            <a:extLst>
              <a:ext uri="{FF2B5EF4-FFF2-40B4-BE49-F238E27FC236}">
                <a16:creationId xmlns:a16="http://schemas.microsoft.com/office/drawing/2014/main" id="{22131F41-B257-4FDA-BAF5-152B140E9A5B}"/>
              </a:ext>
            </a:extLst>
          </p:cNvPr>
          <p:cNvSpPr/>
          <p:nvPr/>
        </p:nvSpPr>
        <p:spPr>
          <a:xfrm>
            <a:off x="7351403" y="975808"/>
            <a:ext cx="2804801" cy="523220"/>
          </a:xfrm>
          <a:prstGeom prst="rect">
            <a:avLst/>
          </a:prstGeom>
        </p:spPr>
        <p:txBody>
          <a:bodyPr wrap="square">
            <a:spAutoFit/>
          </a:bodyPr>
          <a:lstStyle/>
          <a:p>
            <a:pPr algn="ctr" fontAlgn="base"/>
            <a:r>
              <a:rPr lang="en-US" altLang="zh-TW" sz="2800" dirty="0">
                <a:solidFill>
                  <a:srgbClr val="063D54"/>
                </a:solidFill>
              </a:rPr>
              <a:t>Composite</a:t>
            </a:r>
            <a:endParaRPr lang="en-US" altLang="zh-TW" sz="2400" dirty="0"/>
          </a:p>
        </p:txBody>
      </p:sp>
      <p:sp>
        <p:nvSpPr>
          <p:cNvPr id="16" name="箭號: 向右 15">
            <a:extLst>
              <a:ext uri="{FF2B5EF4-FFF2-40B4-BE49-F238E27FC236}">
                <a16:creationId xmlns:a16="http://schemas.microsoft.com/office/drawing/2014/main" id="{CAA089AA-E3FA-4F63-B785-466C67FE3AF0}"/>
              </a:ext>
            </a:extLst>
          </p:cNvPr>
          <p:cNvSpPr/>
          <p:nvPr/>
        </p:nvSpPr>
        <p:spPr>
          <a:xfrm rot="10800000">
            <a:off x="5539372" y="4472896"/>
            <a:ext cx="956441" cy="580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8497B0"/>
              </a:solidFill>
            </a:endParaRPr>
          </a:p>
        </p:txBody>
      </p:sp>
      <p:sp>
        <p:nvSpPr>
          <p:cNvPr id="17" name="箭號: 向右 16">
            <a:extLst>
              <a:ext uri="{FF2B5EF4-FFF2-40B4-BE49-F238E27FC236}">
                <a16:creationId xmlns:a16="http://schemas.microsoft.com/office/drawing/2014/main" id="{66DEDDD8-6E93-4649-8D5A-C9D74E5B88B9}"/>
              </a:ext>
            </a:extLst>
          </p:cNvPr>
          <p:cNvSpPr/>
          <p:nvPr/>
        </p:nvSpPr>
        <p:spPr>
          <a:xfrm rot="10800000">
            <a:off x="2252201" y="4465584"/>
            <a:ext cx="1015395" cy="593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8497B0"/>
              </a:solidFill>
            </a:endParaRPr>
          </a:p>
        </p:txBody>
      </p:sp>
      <p:sp>
        <p:nvSpPr>
          <p:cNvPr id="18" name="矩形 17">
            <a:extLst>
              <a:ext uri="{FF2B5EF4-FFF2-40B4-BE49-F238E27FC236}">
                <a16:creationId xmlns:a16="http://schemas.microsoft.com/office/drawing/2014/main" id="{61513419-3FB1-4B84-8F91-116487E1C185}"/>
              </a:ext>
            </a:extLst>
          </p:cNvPr>
          <p:cNvSpPr/>
          <p:nvPr/>
        </p:nvSpPr>
        <p:spPr>
          <a:xfrm>
            <a:off x="4506604" y="3690112"/>
            <a:ext cx="3062203" cy="523220"/>
          </a:xfrm>
          <a:prstGeom prst="rect">
            <a:avLst/>
          </a:prstGeom>
        </p:spPr>
        <p:txBody>
          <a:bodyPr wrap="square">
            <a:spAutoFit/>
          </a:bodyPr>
          <a:lstStyle/>
          <a:p>
            <a:pPr algn="ctr" fontAlgn="base"/>
            <a:r>
              <a:rPr lang="en-US" altLang="zh-TW" sz="2800" dirty="0">
                <a:solidFill>
                  <a:srgbClr val="063D54"/>
                </a:solidFill>
              </a:rPr>
              <a:t>Mask</a:t>
            </a:r>
            <a:endParaRPr lang="zh-TW" altLang="zh-TW" sz="2800" dirty="0">
              <a:solidFill>
                <a:srgbClr val="063D54"/>
              </a:solidFill>
            </a:endParaRPr>
          </a:p>
        </p:txBody>
      </p:sp>
      <p:sp>
        <p:nvSpPr>
          <p:cNvPr id="19" name="矩形 18">
            <a:extLst>
              <a:ext uri="{FF2B5EF4-FFF2-40B4-BE49-F238E27FC236}">
                <a16:creationId xmlns:a16="http://schemas.microsoft.com/office/drawing/2014/main" id="{5E4C1A40-56D9-49CF-A56C-57CE0AC7B862}"/>
              </a:ext>
            </a:extLst>
          </p:cNvPr>
          <p:cNvSpPr/>
          <p:nvPr/>
        </p:nvSpPr>
        <p:spPr>
          <a:xfrm>
            <a:off x="1317798" y="3690112"/>
            <a:ext cx="3062203" cy="523220"/>
          </a:xfrm>
          <a:prstGeom prst="rect">
            <a:avLst/>
          </a:prstGeom>
        </p:spPr>
        <p:txBody>
          <a:bodyPr wrap="square">
            <a:spAutoFit/>
          </a:bodyPr>
          <a:lstStyle/>
          <a:p>
            <a:pPr algn="ctr" fontAlgn="base"/>
            <a:r>
              <a:rPr lang="en-US" altLang="zh-TW" sz="2800" dirty="0">
                <a:solidFill>
                  <a:srgbClr val="063D54"/>
                </a:solidFill>
              </a:rPr>
              <a:t>Dilation</a:t>
            </a:r>
            <a:endParaRPr lang="zh-TW" altLang="zh-TW" sz="2800" dirty="0">
              <a:solidFill>
                <a:srgbClr val="063D54"/>
              </a:solidFill>
            </a:endParaRPr>
          </a:p>
        </p:txBody>
      </p:sp>
      <p:sp>
        <p:nvSpPr>
          <p:cNvPr id="2" name="文字方塊 1">
            <a:extLst>
              <a:ext uri="{FF2B5EF4-FFF2-40B4-BE49-F238E27FC236}">
                <a16:creationId xmlns:a16="http://schemas.microsoft.com/office/drawing/2014/main" id="{BEE12C78-9216-4F55-90CA-D557FA8E16A2}"/>
              </a:ext>
            </a:extLst>
          </p:cNvPr>
          <p:cNvSpPr txBox="1"/>
          <p:nvPr/>
        </p:nvSpPr>
        <p:spPr>
          <a:xfrm>
            <a:off x="8071497" y="3097020"/>
            <a:ext cx="1366741" cy="369332"/>
          </a:xfrm>
          <a:prstGeom prst="rect">
            <a:avLst/>
          </a:prstGeom>
          <a:noFill/>
        </p:spPr>
        <p:txBody>
          <a:bodyPr wrap="square" rtlCol="0">
            <a:spAutoFit/>
          </a:bodyPr>
          <a:lstStyle/>
          <a:p>
            <a:r>
              <a:rPr lang="en-US" altLang="zh-TW" dirty="0"/>
              <a:t>Style image</a:t>
            </a:r>
            <a:endParaRPr lang="zh-TW" altLang="en-US" dirty="0"/>
          </a:p>
        </p:txBody>
      </p:sp>
      <p:sp>
        <p:nvSpPr>
          <p:cNvPr id="21" name="文字方塊 20">
            <a:extLst>
              <a:ext uri="{FF2B5EF4-FFF2-40B4-BE49-F238E27FC236}">
                <a16:creationId xmlns:a16="http://schemas.microsoft.com/office/drawing/2014/main" id="{B4ED4330-D78F-41EB-83FF-33762795A46F}"/>
              </a:ext>
            </a:extLst>
          </p:cNvPr>
          <p:cNvSpPr txBox="1"/>
          <p:nvPr/>
        </p:nvSpPr>
        <p:spPr>
          <a:xfrm>
            <a:off x="3776199" y="5679874"/>
            <a:ext cx="1366741" cy="369332"/>
          </a:xfrm>
          <a:prstGeom prst="rect">
            <a:avLst/>
          </a:prstGeom>
          <a:noFill/>
        </p:spPr>
        <p:txBody>
          <a:bodyPr wrap="square" rtlCol="0">
            <a:spAutoFit/>
          </a:bodyPr>
          <a:lstStyle/>
          <a:p>
            <a:r>
              <a:rPr lang="en-US" altLang="zh-TW" dirty="0"/>
              <a:t>Mask image</a:t>
            </a:r>
            <a:endParaRPr lang="zh-TW" altLang="en-US" dirty="0"/>
          </a:p>
        </p:txBody>
      </p:sp>
      <p:sp>
        <p:nvSpPr>
          <p:cNvPr id="22" name="文字方塊 21">
            <a:extLst>
              <a:ext uri="{FF2B5EF4-FFF2-40B4-BE49-F238E27FC236}">
                <a16:creationId xmlns:a16="http://schemas.microsoft.com/office/drawing/2014/main" id="{C438CE36-BD35-4B0A-A124-B6125291260F}"/>
              </a:ext>
            </a:extLst>
          </p:cNvPr>
          <p:cNvSpPr txBox="1"/>
          <p:nvPr/>
        </p:nvSpPr>
        <p:spPr>
          <a:xfrm>
            <a:off x="435642" y="5638434"/>
            <a:ext cx="1605169" cy="369332"/>
          </a:xfrm>
          <a:prstGeom prst="rect">
            <a:avLst/>
          </a:prstGeom>
          <a:noFill/>
        </p:spPr>
        <p:txBody>
          <a:bodyPr wrap="square" rtlCol="0">
            <a:spAutoFit/>
          </a:bodyPr>
          <a:lstStyle/>
          <a:p>
            <a:r>
              <a:rPr lang="en-US" altLang="zh-TW" dirty="0"/>
              <a:t>Dilated image</a:t>
            </a:r>
            <a:endParaRPr lang="zh-TW" altLang="en-US" dirty="0"/>
          </a:p>
        </p:txBody>
      </p:sp>
      <p:sp>
        <p:nvSpPr>
          <p:cNvPr id="23" name="文字方塊 22">
            <a:extLst>
              <a:ext uri="{FF2B5EF4-FFF2-40B4-BE49-F238E27FC236}">
                <a16:creationId xmlns:a16="http://schemas.microsoft.com/office/drawing/2014/main" id="{E9E8197C-85B7-401E-82AA-C39F0693617A}"/>
              </a:ext>
            </a:extLst>
          </p:cNvPr>
          <p:cNvSpPr txBox="1"/>
          <p:nvPr/>
        </p:nvSpPr>
        <p:spPr>
          <a:xfrm>
            <a:off x="9615243" y="5566768"/>
            <a:ext cx="1801266" cy="369332"/>
          </a:xfrm>
          <a:prstGeom prst="rect">
            <a:avLst/>
          </a:prstGeom>
          <a:noFill/>
        </p:spPr>
        <p:txBody>
          <a:bodyPr wrap="square" rtlCol="0">
            <a:spAutoFit/>
          </a:bodyPr>
          <a:lstStyle/>
          <a:p>
            <a:r>
              <a:rPr lang="en-US" altLang="zh-TW" dirty="0"/>
              <a:t>Content image</a:t>
            </a:r>
            <a:endParaRPr lang="zh-TW" altLang="en-US" dirty="0"/>
          </a:p>
        </p:txBody>
      </p:sp>
      <p:pic>
        <p:nvPicPr>
          <p:cNvPr id="4" name="圖片 3">
            <a:extLst>
              <a:ext uri="{FF2B5EF4-FFF2-40B4-BE49-F238E27FC236}">
                <a16:creationId xmlns:a16="http://schemas.microsoft.com/office/drawing/2014/main" id="{86B5F8C4-8FE8-48E1-9A01-232D40B113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337" y="3943615"/>
            <a:ext cx="1240136" cy="1530000"/>
          </a:xfrm>
          <a:prstGeom prst="rect">
            <a:avLst/>
          </a:prstGeom>
        </p:spPr>
      </p:pic>
      <p:pic>
        <p:nvPicPr>
          <p:cNvPr id="6" name="圖片 5">
            <a:extLst>
              <a:ext uri="{FF2B5EF4-FFF2-40B4-BE49-F238E27FC236}">
                <a16:creationId xmlns:a16="http://schemas.microsoft.com/office/drawing/2014/main" id="{C8D8A813-D441-472E-A21D-E7496BC53F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1799" y="3925650"/>
            <a:ext cx="1240137" cy="1530000"/>
          </a:xfrm>
          <a:prstGeom prst="rect">
            <a:avLst/>
          </a:prstGeom>
        </p:spPr>
      </p:pic>
      <p:pic>
        <p:nvPicPr>
          <p:cNvPr id="8" name="圖片 7">
            <a:extLst>
              <a:ext uri="{FF2B5EF4-FFF2-40B4-BE49-F238E27FC236}">
                <a16:creationId xmlns:a16="http://schemas.microsoft.com/office/drawing/2014/main" id="{F82E9748-F6E1-4CAC-A48A-28694E6BFF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3699" y="3925650"/>
            <a:ext cx="1240137" cy="1530000"/>
          </a:xfrm>
          <a:prstGeom prst="rect">
            <a:avLst/>
          </a:prstGeom>
          <a:ln>
            <a:solidFill>
              <a:schemeClr val="accent1"/>
            </a:solidFill>
          </a:ln>
        </p:spPr>
      </p:pic>
      <p:pic>
        <p:nvPicPr>
          <p:cNvPr id="10" name="圖片 9">
            <a:extLst>
              <a:ext uri="{FF2B5EF4-FFF2-40B4-BE49-F238E27FC236}">
                <a16:creationId xmlns:a16="http://schemas.microsoft.com/office/drawing/2014/main" id="{4233AD3E-151F-4C8A-849E-A3C0D2933A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35149" y="3925650"/>
            <a:ext cx="1242000" cy="1532298"/>
          </a:xfrm>
          <a:prstGeom prst="rect">
            <a:avLst/>
          </a:prstGeom>
        </p:spPr>
      </p:pic>
      <p:sp>
        <p:nvSpPr>
          <p:cNvPr id="3" name="投影片編號版面配置區 2">
            <a:extLst>
              <a:ext uri="{FF2B5EF4-FFF2-40B4-BE49-F238E27FC236}">
                <a16:creationId xmlns:a16="http://schemas.microsoft.com/office/drawing/2014/main" id="{04F61EC6-6486-4F5B-85AF-0721DA65EAA4}"/>
              </a:ext>
            </a:extLst>
          </p:cNvPr>
          <p:cNvSpPr>
            <a:spLocks noGrp="1"/>
          </p:cNvSpPr>
          <p:nvPr>
            <p:ph type="sldNum" sz="quarter" idx="12"/>
          </p:nvPr>
        </p:nvSpPr>
        <p:spPr/>
        <p:txBody>
          <a:bodyPr/>
          <a:lstStyle/>
          <a:p>
            <a:fld id="{44341BB1-40C4-4700-B8C2-D06FA29C9A59}" type="slidenum">
              <a:rPr lang="zh-CN" altLang="en-US" smtClean="0"/>
              <a:t>9</a:t>
            </a:fld>
            <a:endParaRPr lang="zh-CN" altLang="en-US"/>
          </a:p>
        </p:txBody>
      </p:sp>
    </p:spTree>
    <p:extLst>
      <p:ext uri="{BB962C8B-B14F-4D97-AF65-F5344CB8AC3E}">
        <p14:creationId xmlns:p14="http://schemas.microsoft.com/office/powerpoint/2010/main" val="39673298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8"/>
  <p:tag name="MH_SECTIONID" val="259,260,261,262,"/>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3"/>
  <p:tag name="PA" val="v3.2.0"/>
</p:tagLst>
</file>

<file path=ppt/tags/tag11.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1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15.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1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1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1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2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2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25.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2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2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3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3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3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3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35.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3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3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3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3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AUTOCOLOR" val="TRUE"/>
  <p:tag name="MH_TYPE" val="CONTENTS"/>
  <p:tag name="ID" val="547146"/>
</p:tagLst>
</file>

<file path=ppt/tags/tag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6.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7.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2"/>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2"/>
  <p:tag name="PA" val="v3.2.0"/>
</p:tagLst>
</file>

<file path=ppt/tags/tag9.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3"/>
  <p:tag name="PA" val="v3.2.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4326</TotalTime>
  <Words>1823</Words>
  <Application>Microsoft Macintosh PowerPoint</Application>
  <PresentationFormat>寬螢幕</PresentationFormat>
  <Paragraphs>262</Paragraphs>
  <Slides>23</Slides>
  <Notes>23</Notes>
  <HiddenSlides>0</HiddenSlides>
  <MMClips>3</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23</vt:i4>
      </vt:variant>
    </vt:vector>
  </HeadingPairs>
  <TitlesOfParts>
    <vt:vector size="38" baseType="lpstr">
      <vt:lpstr>等线</vt:lpstr>
      <vt:lpstr>等线 Light</vt:lpstr>
      <vt:lpstr>Gungsuh</vt:lpstr>
      <vt:lpstr>Lato</vt:lpstr>
      <vt:lpstr>微软雅黑</vt:lpstr>
      <vt:lpstr>Montserrat</vt:lpstr>
      <vt:lpstr>Open Sans Light</vt:lpstr>
      <vt:lpstr>宋体</vt:lpstr>
      <vt:lpstr>华文细黑</vt:lpstr>
      <vt:lpstr>Arial</vt:lpstr>
      <vt:lpstr>Arial Rounded MT Bold</vt:lpstr>
      <vt:lpstr>Calibri</vt:lpstr>
      <vt:lpstr>Segoe UI</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柏崴 黃</cp:lastModifiedBy>
  <cp:revision>212</cp:revision>
  <dcterms:created xsi:type="dcterms:W3CDTF">2017-10-15T06:57:46Z</dcterms:created>
  <dcterms:modified xsi:type="dcterms:W3CDTF">2020-12-29T14:56:39Z</dcterms:modified>
</cp:coreProperties>
</file>